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5"/>
  </p:notesMasterIdLst>
  <p:sldIdLst>
    <p:sldId id="256" r:id="rId5"/>
    <p:sldId id="260" r:id="rId6"/>
    <p:sldId id="257" r:id="rId7"/>
    <p:sldId id="258" r:id="rId8"/>
    <p:sldId id="261" r:id="rId9"/>
    <p:sldId id="262" r:id="rId10"/>
    <p:sldId id="265" r:id="rId11"/>
    <p:sldId id="276" r:id="rId12"/>
    <p:sldId id="275" r:id="rId13"/>
    <p:sldId id="281" r:id="rId14"/>
    <p:sldId id="272" r:id="rId15"/>
    <p:sldId id="277" r:id="rId16"/>
    <p:sldId id="273" r:id="rId17"/>
    <p:sldId id="278" r:id="rId18"/>
    <p:sldId id="274" r:id="rId19"/>
    <p:sldId id="279" r:id="rId20"/>
    <p:sldId id="280" r:id="rId21"/>
    <p:sldId id="268" r:id="rId22"/>
    <p:sldId id="283" r:id="rId23"/>
    <p:sldId id="271" r:id="rId24"/>
  </p:sldIdLst>
  <p:sldSz cx="18288000" cy="10287000"/>
  <p:notesSz cx="6858000" cy="9144000"/>
  <p:embeddedFontLst>
    <p:embeddedFont>
      <p:font typeface="Handy Casual" panose="020B0604020202020204" charset="0"/>
      <p:regular r:id="rId26"/>
    </p:embeddedFont>
    <p:embeddedFont>
      <p:font typeface="Pompiere" panose="020B0604020202020204" charset="0"/>
      <p:regular r:id="rId27"/>
    </p:embeddedFont>
    <p:embeddedFont>
      <p:font typeface="TAN Headline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01797E-D4CD-4473-8C0A-A4E7D986FA1A}" v="3" dt="2026-01-18T17:12:40.6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9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68BD55-6D63-497F-9724-A7D075EF9A58}" type="datetimeFigureOut">
              <a:rPr lang="en-GB" smtClean="0"/>
              <a:t>18/01/2026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3746B3-EF4D-43BB-9C4A-4B4D0275F5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728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Because the information is shared and verified by multiple participants (called </a:t>
            </a:r>
            <a:r>
              <a:rPr lang="en-GB" b="1" dirty="0"/>
              <a:t>nodes</a:t>
            </a:r>
            <a:r>
              <a:rPr lang="en-GB" dirty="0"/>
              <a:t>) rather than controlled by a single authority, it is </a:t>
            </a:r>
            <a:r>
              <a:rPr lang="en-GB" b="1" dirty="0"/>
              <a:t>tamper-resistant</a:t>
            </a:r>
            <a:r>
              <a:rPr lang="en-GB" dirty="0"/>
              <a:t>, </a:t>
            </a:r>
            <a:r>
              <a:rPr lang="en-GB" b="1" dirty="0"/>
              <a:t>trustworthy</a:t>
            </a:r>
            <a:r>
              <a:rPr lang="en-GB" dirty="0"/>
              <a:t>, and </a:t>
            </a:r>
            <a:r>
              <a:rPr lang="en-GB" b="1" dirty="0"/>
              <a:t>difficult to alter</a:t>
            </a:r>
            <a:r>
              <a:rPr lang="en-GB" dirty="0"/>
              <a:t> once recorded.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746B3-EF4D-43BB-9C4A-4B4D0275F54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1707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D1DFC-7CAE-6952-D602-59495F781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07971B-4B2A-DF4D-3D57-A4458BCBAD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BBB82E-3038-6413-5E1C-3D5AEEDE78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Because the information is shared and verified by multiple participants (called </a:t>
            </a:r>
            <a:r>
              <a:rPr lang="en-GB" b="1" dirty="0"/>
              <a:t>nodes</a:t>
            </a:r>
            <a:r>
              <a:rPr lang="en-GB" dirty="0"/>
              <a:t>) rather than controlled by a single authority, it is </a:t>
            </a:r>
            <a:r>
              <a:rPr lang="en-GB" b="1" dirty="0"/>
              <a:t>tamper-resistant</a:t>
            </a:r>
            <a:r>
              <a:rPr lang="en-GB" dirty="0"/>
              <a:t>, </a:t>
            </a:r>
            <a:r>
              <a:rPr lang="en-GB" b="1" dirty="0"/>
              <a:t>trustworthy</a:t>
            </a:r>
            <a:r>
              <a:rPr lang="en-GB" dirty="0"/>
              <a:t>, and </a:t>
            </a:r>
            <a:r>
              <a:rPr lang="en-GB" b="1" dirty="0"/>
              <a:t>difficult to alter</a:t>
            </a:r>
            <a:r>
              <a:rPr lang="en-GB" dirty="0"/>
              <a:t> once recorded.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5852C-1828-4095-0BEF-6B83437CD6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746B3-EF4D-43BB-9C4A-4B4D0275F54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8719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https://www.youtube.com/watch?v=SSo_EIwHSd4&amp;t=22s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746B3-EF4D-43BB-9C4A-4B4D0275F54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9101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AR  example: https://www.youtube.com/watch?v=LZ0IoPyUvSg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746B3-EF4D-43BB-9C4A-4B4D0275F54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3741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49.svg"/><Relationship Id="rId9" Type="http://schemas.openxmlformats.org/officeDocument/2006/relationships/image" Target="../media/image5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sv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sv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sv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63.svg"/><Relationship Id="rId3" Type="http://schemas.openxmlformats.org/officeDocument/2006/relationships/image" Target="../media/image61.svg"/><Relationship Id="rId7" Type="http://schemas.openxmlformats.org/officeDocument/2006/relationships/image" Target="../media/image18.svg"/><Relationship Id="rId12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3.svg"/><Relationship Id="rId5" Type="http://schemas.openxmlformats.org/officeDocument/2006/relationships/image" Target="../media/image12.svg"/><Relationship Id="rId10" Type="http://schemas.openxmlformats.org/officeDocument/2006/relationships/image" Target="../media/image22.png"/><Relationship Id="rId4" Type="http://schemas.openxmlformats.org/officeDocument/2006/relationships/image" Target="../media/image11.png"/><Relationship Id="rId9" Type="http://schemas.openxmlformats.org/officeDocument/2006/relationships/image" Target="../media/image21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62.png"/><Relationship Id="rId3" Type="http://schemas.openxmlformats.org/officeDocument/2006/relationships/image" Target="../media/image61.svg"/><Relationship Id="rId7" Type="http://schemas.openxmlformats.org/officeDocument/2006/relationships/image" Target="../media/image17.png"/><Relationship Id="rId12" Type="http://schemas.openxmlformats.org/officeDocument/2006/relationships/image" Target="../media/image23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22.png"/><Relationship Id="rId5" Type="http://schemas.openxmlformats.org/officeDocument/2006/relationships/image" Target="../media/image11.png"/><Relationship Id="rId10" Type="http://schemas.openxmlformats.org/officeDocument/2006/relationships/image" Target="../media/image21.svg"/><Relationship Id="rId4" Type="http://schemas.openxmlformats.org/officeDocument/2006/relationships/hyperlink" Target="https://www.youtube.com/watch?v=oxXpB9pSETo&amp;list=PLxgMOEESA8vgmkkQM_jsD94AZfH9Ve2Vd&amp;index=4" TargetMode="External"/><Relationship Id="rId9" Type="http://schemas.openxmlformats.org/officeDocument/2006/relationships/image" Target="../media/image20.png"/><Relationship Id="rId14" Type="http://schemas.openxmlformats.org/officeDocument/2006/relationships/image" Target="../media/image6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sv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21.sv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svg"/><Relationship Id="rId15" Type="http://schemas.openxmlformats.org/officeDocument/2006/relationships/image" Target="../media/image24.jpe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12.svg"/><Relationship Id="rId3" Type="http://schemas.openxmlformats.org/officeDocument/2006/relationships/image" Target="../media/image29.svg"/><Relationship Id="rId7" Type="http://schemas.openxmlformats.org/officeDocument/2006/relationships/image" Target="../media/image8.svg"/><Relationship Id="rId12" Type="http://schemas.openxmlformats.org/officeDocument/2006/relationships/image" Target="../media/image1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7.svg"/><Relationship Id="rId5" Type="http://schemas.openxmlformats.org/officeDocument/2006/relationships/image" Target="../media/image31.svg"/><Relationship Id="rId10" Type="http://schemas.openxmlformats.org/officeDocument/2006/relationships/image" Target="../media/image26.png"/><Relationship Id="rId4" Type="http://schemas.openxmlformats.org/officeDocument/2006/relationships/image" Target="../media/image30.png"/><Relationship Id="rId9" Type="http://schemas.openxmlformats.org/officeDocument/2006/relationships/image" Target="../media/image3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svg"/><Relationship Id="rId7" Type="http://schemas.openxmlformats.org/officeDocument/2006/relationships/image" Target="../media/image8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7.sv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44.svg"/><Relationship Id="rId3" Type="http://schemas.openxmlformats.org/officeDocument/2006/relationships/image" Target="../media/image42.svg"/><Relationship Id="rId7" Type="http://schemas.openxmlformats.org/officeDocument/2006/relationships/image" Target="../media/image21.svg"/><Relationship Id="rId12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7.svg"/><Relationship Id="rId5" Type="http://schemas.openxmlformats.org/officeDocument/2006/relationships/image" Target="../media/image18.svg"/><Relationship Id="rId10" Type="http://schemas.openxmlformats.org/officeDocument/2006/relationships/image" Target="../media/image26.png"/><Relationship Id="rId4" Type="http://schemas.openxmlformats.org/officeDocument/2006/relationships/image" Target="../media/image17.png"/><Relationship Id="rId9" Type="http://schemas.openxmlformats.org/officeDocument/2006/relationships/image" Target="../media/image3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sv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9223231" y="8895219"/>
            <a:ext cx="11552272" cy="1596314"/>
          </a:xfrm>
          <a:custGeom>
            <a:avLst/>
            <a:gdLst/>
            <a:ahLst/>
            <a:cxnLst/>
            <a:rect l="l" t="t" r="r" b="b"/>
            <a:pathLst>
              <a:path w="11552272" h="1596314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flipH="1">
            <a:off x="-2649686" y="-149539"/>
            <a:ext cx="11546413" cy="1595504"/>
          </a:xfrm>
          <a:custGeom>
            <a:avLst/>
            <a:gdLst/>
            <a:ahLst/>
            <a:cxnLst/>
            <a:rect l="l" t="t" r="r" b="b"/>
            <a:pathLst>
              <a:path w="11546413" h="1595504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rot="291669">
            <a:off x="2807149" y="793814"/>
            <a:ext cx="1737858" cy="1583030"/>
          </a:xfrm>
          <a:custGeom>
            <a:avLst/>
            <a:gdLst/>
            <a:ahLst/>
            <a:cxnLst/>
            <a:rect l="l" t="t" r="r" b="b"/>
            <a:pathLst>
              <a:path w="1737858" h="1583030">
                <a:moveTo>
                  <a:pt x="0" y="0"/>
                </a:moveTo>
                <a:lnTo>
                  <a:pt x="1737857" y="0"/>
                </a:lnTo>
                <a:lnTo>
                  <a:pt x="1737857" y="1583031"/>
                </a:lnTo>
                <a:lnTo>
                  <a:pt x="0" y="15830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202158" y="3449298"/>
            <a:ext cx="3713137" cy="4248440"/>
          </a:xfrm>
          <a:custGeom>
            <a:avLst/>
            <a:gdLst/>
            <a:ahLst/>
            <a:cxnLst/>
            <a:rect l="l" t="t" r="r" b="b"/>
            <a:pathLst>
              <a:path w="3713137" h="4248440">
                <a:moveTo>
                  <a:pt x="0" y="0"/>
                </a:moveTo>
                <a:lnTo>
                  <a:pt x="3713137" y="0"/>
                </a:lnTo>
                <a:lnTo>
                  <a:pt x="3713137" y="4248440"/>
                </a:lnTo>
                <a:lnTo>
                  <a:pt x="0" y="42484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3963861" y="2652250"/>
            <a:ext cx="13106400" cy="5996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5460"/>
              </a:lnSpc>
            </a:pPr>
            <a:r>
              <a:rPr lang="en-US" sz="15616" spc="343" dirty="0">
                <a:solidFill>
                  <a:srgbClr val="000000"/>
                </a:solidFill>
                <a:latin typeface="Pompiere"/>
                <a:ea typeface="Pompiere"/>
                <a:cs typeface="Pompiere"/>
                <a:sym typeface="Pompiere"/>
              </a:rPr>
              <a:t>IT and Emerging Technologies  </a:t>
            </a:r>
          </a:p>
          <a:p>
            <a:pPr algn="just">
              <a:lnSpc>
                <a:spcPts val="15460"/>
              </a:lnSpc>
            </a:pPr>
            <a:endParaRPr lang="en-US" sz="15616" spc="343" dirty="0">
              <a:solidFill>
                <a:srgbClr val="000000"/>
              </a:solidFill>
              <a:latin typeface="Pompiere"/>
              <a:ea typeface="Pompiere"/>
              <a:cs typeface="Pompiere"/>
              <a:sym typeface="Pompiere"/>
            </a:endParaRPr>
          </a:p>
        </p:txBody>
      </p:sp>
      <p:sp>
        <p:nvSpPr>
          <p:cNvPr id="7" name="Freeform 7"/>
          <p:cNvSpPr/>
          <p:nvPr/>
        </p:nvSpPr>
        <p:spPr>
          <a:xfrm rot="-3119757" flipV="1">
            <a:off x="12838762" y="5173504"/>
            <a:ext cx="4560715" cy="4833128"/>
          </a:xfrm>
          <a:custGeom>
            <a:avLst/>
            <a:gdLst/>
            <a:ahLst/>
            <a:cxnLst/>
            <a:rect l="l" t="t" r="r" b="b"/>
            <a:pathLst>
              <a:path w="4560715" h="4833128">
                <a:moveTo>
                  <a:pt x="0" y="4833128"/>
                </a:moveTo>
                <a:lnTo>
                  <a:pt x="4560715" y="4833128"/>
                </a:lnTo>
                <a:lnTo>
                  <a:pt x="4560715" y="0"/>
                </a:lnTo>
                <a:lnTo>
                  <a:pt x="0" y="0"/>
                </a:lnTo>
                <a:lnTo>
                  <a:pt x="0" y="4833128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 rot="-1399026">
            <a:off x="10933405" y="220026"/>
            <a:ext cx="1719464" cy="2465181"/>
          </a:xfrm>
          <a:custGeom>
            <a:avLst/>
            <a:gdLst/>
            <a:ahLst/>
            <a:cxnLst/>
            <a:rect l="l" t="t" r="r" b="b"/>
            <a:pathLst>
              <a:path w="1719464" h="2465181">
                <a:moveTo>
                  <a:pt x="0" y="0"/>
                </a:moveTo>
                <a:lnTo>
                  <a:pt x="1719463" y="0"/>
                </a:lnTo>
                <a:lnTo>
                  <a:pt x="1719463" y="2465181"/>
                </a:lnTo>
                <a:lnTo>
                  <a:pt x="0" y="246518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TextBox 10"/>
          <p:cNvSpPr txBox="1"/>
          <p:nvPr/>
        </p:nvSpPr>
        <p:spPr>
          <a:xfrm>
            <a:off x="11523990" y="1047750"/>
            <a:ext cx="5225042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By Olivia Wilson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EFE39-0F6E-ECD9-C8BA-E6C783E47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1">
            <a:extLst>
              <a:ext uri="{FF2B5EF4-FFF2-40B4-BE49-F238E27FC236}">
                <a16:creationId xmlns:a16="http://schemas.microsoft.com/office/drawing/2014/main" id="{C3A893E0-F551-9AD0-AFCA-3DF717C6C42F}"/>
              </a:ext>
            </a:extLst>
          </p:cNvPr>
          <p:cNvSpPr txBox="1"/>
          <p:nvPr/>
        </p:nvSpPr>
        <p:spPr>
          <a:xfrm>
            <a:off x="-152400" y="297736"/>
            <a:ext cx="5491493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8"/>
              </a:lnSpc>
              <a:spcBef>
                <a:spcPct val="0"/>
              </a:spcBef>
            </a:pPr>
            <a:r>
              <a:rPr lang="en-US" sz="4000" spc="96" dirty="0">
                <a:solidFill>
                  <a:srgbClr val="000000"/>
                </a:solidFill>
                <a:latin typeface="Handy Casual" panose="020B0604020202020204" charset="0"/>
                <a:ea typeface="TAN Headline"/>
                <a:cs typeface="TAN Headline"/>
                <a:sym typeface="TAN Headline"/>
              </a:rPr>
              <a:t>Blockchain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A7367B-8130-FBA7-AD42-6EDA659C5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876301"/>
            <a:ext cx="14709657" cy="65791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473253-74DF-8061-3396-30B4E1742019}"/>
              </a:ext>
            </a:extLst>
          </p:cNvPr>
          <p:cNvSpPr txBox="1"/>
          <p:nvPr/>
        </p:nvSpPr>
        <p:spPr>
          <a:xfrm>
            <a:off x="610452" y="7639903"/>
            <a:ext cx="16382147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GB" sz="4000" b="0" i="0" dirty="0">
                <a:solidFill>
                  <a:srgbClr val="010304"/>
                </a:solidFill>
                <a:effectLst/>
                <a:latin typeface="Handy Casual" panose="020B0604020202020204" charset="0"/>
              </a:rPr>
              <a:t>Data is grouped into blocks and connected in a chain-like structure.</a:t>
            </a:r>
          </a:p>
          <a:p>
            <a:pPr algn="just">
              <a:spcAft>
                <a:spcPts val="600"/>
              </a:spcAft>
            </a:pPr>
            <a:r>
              <a:rPr lang="en-GB" sz="4000" b="0" i="0" dirty="0">
                <a:solidFill>
                  <a:srgbClr val="010304"/>
                </a:solidFill>
                <a:effectLst/>
                <a:latin typeface="Handy Casual" panose="020B0604020202020204" charset="0"/>
              </a:rPr>
              <a:t>Each block contains a cryptographic hash of the previous block, creating an unbreakable link.</a:t>
            </a:r>
          </a:p>
        </p:txBody>
      </p:sp>
    </p:spTree>
    <p:extLst>
      <p:ext uri="{BB962C8B-B14F-4D97-AF65-F5344CB8AC3E}">
        <p14:creationId xmlns:p14="http://schemas.microsoft.com/office/powerpoint/2010/main" val="3552499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68738-7187-5C76-FA2D-729CB959B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7297715-2C12-5F0D-0600-F6B32E66DC17}"/>
              </a:ext>
            </a:extLst>
          </p:cNvPr>
          <p:cNvGrpSpPr/>
          <p:nvPr/>
        </p:nvGrpSpPr>
        <p:grpSpPr>
          <a:xfrm>
            <a:off x="6760391" y="1242182"/>
            <a:ext cx="10498909" cy="8397117"/>
            <a:chOff x="0" y="0"/>
            <a:chExt cx="14302208" cy="1043161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2BF109E-7A88-327C-D318-955499AACA9E}"/>
                </a:ext>
              </a:extLst>
            </p:cNvPr>
            <p:cNvSpPr/>
            <p:nvPr/>
          </p:nvSpPr>
          <p:spPr>
            <a:xfrm>
              <a:off x="31750" y="31750"/>
              <a:ext cx="14238708" cy="10368115"/>
            </a:xfrm>
            <a:custGeom>
              <a:avLst/>
              <a:gdLst/>
              <a:ahLst/>
              <a:cxnLst/>
              <a:rect l="l" t="t" r="r" b="b"/>
              <a:pathLst>
                <a:path w="14238708" h="10368115">
                  <a:moveTo>
                    <a:pt x="14145997" y="10368115"/>
                  </a:moveTo>
                  <a:lnTo>
                    <a:pt x="92710" y="10368115"/>
                  </a:lnTo>
                  <a:cubicBezTo>
                    <a:pt x="41910" y="10368115"/>
                    <a:pt x="0" y="10326205"/>
                    <a:pt x="0" y="1027540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4144727" y="0"/>
                  </a:lnTo>
                  <a:cubicBezTo>
                    <a:pt x="14195527" y="0"/>
                    <a:pt x="14237438" y="41910"/>
                    <a:pt x="14237438" y="92710"/>
                  </a:cubicBezTo>
                  <a:lnTo>
                    <a:pt x="14237438" y="10274136"/>
                  </a:lnTo>
                  <a:cubicBezTo>
                    <a:pt x="14238708" y="10326205"/>
                    <a:pt x="14196797" y="10368115"/>
                    <a:pt x="14145997" y="10368115"/>
                  </a:cubicBezTo>
                  <a:close/>
                </a:path>
              </a:pathLst>
            </a:custGeom>
            <a:solidFill>
              <a:srgbClr val="FFFEF7"/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BD65CCF-8268-453D-280B-A8797EB6699F}"/>
                </a:ext>
              </a:extLst>
            </p:cNvPr>
            <p:cNvSpPr/>
            <p:nvPr/>
          </p:nvSpPr>
          <p:spPr>
            <a:xfrm>
              <a:off x="0" y="0"/>
              <a:ext cx="14302208" cy="10431616"/>
            </a:xfrm>
            <a:custGeom>
              <a:avLst/>
              <a:gdLst/>
              <a:ahLst/>
              <a:cxnLst/>
              <a:rect l="l" t="t" r="r" b="b"/>
              <a:pathLst>
                <a:path w="14302208" h="10431616">
                  <a:moveTo>
                    <a:pt x="14177747" y="59690"/>
                  </a:moveTo>
                  <a:cubicBezTo>
                    <a:pt x="14213308" y="59690"/>
                    <a:pt x="14242518" y="88900"/>
                    <a:pt x="14242518" y="124460"/>
                  </a:cubicBezTo>
                  <a:lnTo>
                    <a:pt x="14242518" y="10307155"/>
                  </a:lnTo>
                  <a:cubicBezTo>
                    <a:pt x="14242518" y="10342716"/>
                    <a:pt x="14213308" y="10371926"/>
                    <a:pt x="14177747" y="10371926"/>
                  </a:cubicBezTo>
                  <a:lnTo>
                    <a:pt x="124460" y="10371926"/>
                  </a:lnTo>
                  <a:cubicBezTo>
                    <a:pt x="88900" y="10371926"/>
                    <a:pt x="59690" y="10342716"/>
                    <a:pt x="59690" y="1030715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4177749" y="59690"/>
                  </a:lnTo>
                  <a:moveTo>
                    <a:pt x="1417774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307155"/>
                  </a:lnTo>
                  <a:cubicBezTo>
                    <a:pt x="0" y="10375736"/>
                    <a:pt x="55880" y="10431616"/>
                    <a:pt x="124460" y="10431616"/>
                  </a:cubicBezTo>
                  <a:lnTo>
                    <a:pt x="14177749" y="10431616"/>
                  </a:lnTo>
                  <a:cubicBezTo>
                    <a:pt x="14246327" y="10431616"/>
                    <a:pt x="14302208" y="10375736"/>
                    <a:pt x="14302208" y="10307155"/>
                  </a:cubicBezTo>
                  <a:lnTo>
                    <a:pt x="14302208" y="124460"/>
                  </a:lnTo>
                  <a:cubicBezTo>
                    <a:pt x="14302208" y="55880"/>
                    <a:pt x="14246327" y="0"/>
                    <a:pt x="14177749" y="0"/>
                  </a:cubicBezTo>
                  <a:close/>
                </a:path>
              </a:pathLst>
            </a:custGeom>
            <a:solidFill>
              <a:srgbClr val="191919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02B00FEB-BF51-9085-350E-17142C2F457A}"/>
              </a:ext>
            </a:extLst>
          </p:cNvPr>
          <p:cNvSpPr/>
          <p:nvPr/>
        </p:nvSpPr>
        <p:spPr>
          <a:xfrm>
            <a:off x="-49133" y="364943"/>
            <a:ext cx="7628315" cy="9557115"/>
          </a:xfrm>
          <a:custGeom>
            <a:avLst/>
            <a:gdLst/>
            <a:ahLst/>
            <a:cxnLst/>
            <a:rect l="l" t="t" r="r" b="b"/>
            <a:pathLst>
              <a:path w="7628315" h="9557115">
                <a:moveTo>
                  <a:pt x="0" y="0"/>
                </a:moveTo>
                <a:lnTo>
                  <a:pt x="7628316" y="0"/>
                </a:lnTo>
                <a:lnTo>
                  <a:pt x="7628316" y="9557114"/>
                </a:lnTo>
                <a:lnTo>
                  <a:pt x="0" y="955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9C5417F7-B153-D4A5-3384-28CAC5BCC542}"/>
              </a:ext>
            </a:extLst>
          </p:cNvPr>
          <p:cNvGrpSpPr>
            <a:grpSpLocks noChangeAspect="1"/>
          </p:cNvGrpSpPr>
          <p:nvPr/>
        </p:nvGrpSpPr>
        <p:grpSpPr>
          <a:xfrm rot="-460589">
            <a:off x="1751691" y="4008360"/>
            <a:ext cx="4649370" cy="4649351"/>
            <a:chOff x="0" y="0"/>
            <a:chExt cx="6350025" cy="63500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9007CA1-64A4-40BA-974F-A9EA799959E5}"/>
                </a:ext>
              </a:extLst>
            </p:cNvPr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5"/>
              <a:stretch>
                <a:fillRect t="-24906" b="-24906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B674A46A-25A8-D03E-455A-4F19308133C4}"/>
              </a:ext>
            </a:extLst>
          </p:cNvPr>
          <p:cNvSpPr txBox="1"/>
          <p:nvPr/>
        </p:nvSpPr>
        <p:spPr>
          <a:xfrm>
            <a:off x="12172186" y="2112626"/>
            <a:ext cx="4194128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0667" lvl="1">
              <a:lnSpc>
                <a:spcPts val="3639"/>
              </a:lnSpc>
            </a:pPr>
            <a:r>
              <a:rPr lang="en-GB" sz="4400" dirty="0">
                <a:solidFill>
                  <a:schemeClr val="accent2"/>
                </a:solidFill>
                <a:latin typeface="Handy Casual" panose="020B0604020202020204" charset="0"/>
              </a:rPr>
              <a:t>Efficiency</a:t>
            </a:r>
            <a:endParaRPr lang="en-US" sz="4400" dirty="0">
              <a:solidFill>
                <a:schemeClr val="accent2"/>
              </a:solidFill>
              <a:latin typeface="Handy Casual" panose="020B0604020202020204" charset="0"/>
              <a:ea typeface="TAN Headline"/>
              <a:cs typeface="TAN Headline"/>
              <a:sym typeface="TAN Headline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A761748-972C-83D5-3E42-86D05895FDCF}"/>
              </a:ext>
            </a:extLst>
          </p:cNvPr>
          <p:cNvSpPr txBox="1"/>
          <p:nvPr/>
        </p:nvSpPr>
        <p:spPr>
          <a:xfrm>
            <a:off x="12487642" y="2641292"/>
            <a:ext cx="4657358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GB" sz="4000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Reduces the need for intermediaries.</a:t>
            </a:r>
          </a:p>
          <a:p>
            <a:pPr algn="l"/>
            <a:r>
              <a:rPr lang="en-GB" sz="4000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Speeds up transaction processing and verification.</a:t>
            </a:r>
            <a:r>
              <a:rPr lang="en-US" sz="4000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.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060DE42C-E35A-92C1-E9C1-167391236295}"/>
              </a:ext>
            </a:extLst>
          </p:cNvPr>
          <p:cNvSpPr txBox="1"/>
          <p:nvPr/>
        </p:nvSpPr>
        <p:spPr>
          <a:xfrm rot="-466770">
            <a:off x="1014066" y="3064584"/>
            <a:ext cx="5491493" cy="3574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8"/>
              </a:lnSpc>
              <a:spcBef>
                <a:spcPct val="0"/>
              </a:spcBef>
            </a:pPr>
            <a:r>
              <a:rPr lang="en-US" sz="3600" spc="96" dirty="0">
                <a:solidFill>
                  <a:srgbClr val="000000"/>
                </a:solidFill>
                <a:latin typeface="TAN Headline"/>
                <a:ea typeface="TAN Headline"/>
                <a:cs typeface="TAN Headline"/>
                <a:sym typeface="TAN Headline"/>
              </a:rPr>
              <a:t>Blockchain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11D09C9E-592D-327F-5FB7-8D787C77AF9D}"/>
              </a:ext>
            </a:extLst>
          </p:cNvPr>
          <p:cNvSpPr txBox="1"/>
          <p:nvPr/>
        </p:nvSpPr>
        <p:spPr>
          <a:xfrm>
            <a:off x="7380878" y="2218281"/>
            <a:ext cx="4194128" cy="372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35"/>
              </a:lnSpc>
            </a:pPr>
            <a:r>
              <a:rPr lang="en-GB" sz="4400" dirty="0">
                <a:solidFill>
                  <a:schemeClr val="accent2"/>
                </a:solidFill>
                <a:latin typeface="Handy Casual"/>
                <a:ea typeface="Handy Casual"/>
                <a:cs typeface="Handy Casual"/>
                <a:sym typeface="Handy Casual"/>
              </a:rPr>
              <a:t>Transparency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2374EA72-7F99-AB75-6979-D6CF115AA2BE}"/>
              </a:ext>
            </a:extLst>
          </p:cNvPr>
          <p:cNvSpPr txBox="1"/>
          <p:nvPr/>
        </p:nvSpPr>
        <p:spPr>
          <a:xfrm>
            <a:off x="7137606" y="5517881"/>
            <a:ext cx="4194128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0667" lvl="1">
              <a:lnSpc>
                <a:spcPts val="3639"/>
              </a:lnSpc>
            </a:pPr>
            <a:r>
              <a:rPr lang="en-GB" sz="4400" dirty="0">
                <a:solidFill>
                  <a:schemeClr val="accent2"/>
                </a:solidFill>
                <a:latin typeface="Handy Casual" panose="020B0604020202020204" charset="0"/>
              </a:rPr>
              <a:t>Security</a:t>
            </a:r>
            <a:endParaRPr lang="en-US" sz="4400" dirty="0">
              <a:solidFill>
                <a:schemeClr val="accent2"/>
              </a:solidFill>
              <a:latin typeface="Handy Casual" panose="020B0604020202020204" charset="0"/>
              <a:ea typeface="TAN Headline"/>
              <a:cs typeface="TAN Headline"/>
              <a:sym typeface="TAN Headline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B044CF23-D693-51D4-4078-E0AB87E38B72}"/>
              </a:ext>
            </a:extLst>
          </p:cNvPr>
          <p:cNvSpPr txBox="1"/>
          <p:nvPr/>
        </p:nvSpPr>
        <p:spPr>
          <a:xfrm>
            <a:off x="11964754" y="5541493"/>
            <a:ext cx="4847904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0667" lvl="1" algn="l">
              <a:lnSpc>
                <a:spcPts val="3639"/>
              </a:lnSpc>
            </a:pPr>
            <a:r>
              <a:rPr lang="en-US" sz="4400" dirty="0">
                <a:solidFill>
                  <a:schemeClr val="accent2"/>
                </a:solidFill>
                <a:latin typeface="Handy Casual" panose="020B0604020202020204" charset="0"/>
                <a:ea typeface="TAN Headline"/>
                <a:cs typeface="TAN Headline"/>
                <a:sym typeface="TAN Headline"/>
              </a:rPr>
              <a:t>Trust and Accountability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0643FE39-7A68-AECF-5D91-AD22CB3C5A27}"/>
              </a:ext>
            </a:extLst>
          </p:cNvPr>
          <p:cNvSpPr txBox="1"/>
          <p:nvPr/>
        </p:nvSpPr>
        <p:spPr>
          <a:xfrm>
            <a:off x="7292046" y="2660800"/>
            <a:ext cx="5280954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GB" sz="4000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All transactions are recorded </a:t>
            </a:r>
          </a:p>
          <a:p>
            <a:pPr algn="l"/>
            <a:r>
              <a:rPr lang="en-GB" sz="4000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on a secure ledger.</a:t>
            </a:r>
          </a:p>
          <a:p>
            <a:pPr algn="l"/>
            <a:r>
              <a:rPr lang="en-GB" sz="4000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Stakeholders can trace operations easily.</a:t>
            </a:r>
            <a:endParaRPr lang="en-US" sz="2399" dirty="0">
              <a:solidFill>
                <a:srgbClr val="000000"/>
              </a:solidFill>
              <a:latin typeface="Handy Casual"/>
              <a:ea typeface="Handy Casual"/>
              <a:cs typeface="Handy Casual"/>
              <a:sym typeface="Handy Casual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1B884E09-0A8C-253A-1150-35EF064BD7BE}"/>
              </a:ext>
            </a:extLst>
          </p:cNvPr>
          <p:cNvSpPr/>
          <p:nvPr/>
        </p:nvSpPr>
        <p:spPr>
          <a:xfrm rot="-1568932">
            <a:off x="10287508" y="8853978"/>
            <a:ext cx="1144336" cy="1640625"/>
          </a:xfrm>
          <a:custGeom>
            <a:avLst/>
            <a:gdLst/>
            <a:ahLst/>
            <a:cxnLst/>
            <a:rect l="l" t="t" r="r" b="b"/>
            <a:pathLst>
              <a:path w="1144336" h="1640625">
                <a:moveTo>
                  <a:pt x="0" y="0"/>
                </a:moveTo>
                <a:lnTo>
                  <a:pt x="1144337" y="0"/>
                </a:lnTo>
                <a:lnTo>
                  <a:pt x="1144337" y="1640626"/>
                </a:lnTo>
                <a:lnTo>
                  <a:pt x="0" y="16406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06E0DE65-71BA-3F5E-24A3-EF06FF992B10}"/>
              </a:ext>
            </a:extLst>
          </p:cNvPr>
          <p:cNvSpPr/>
          <p:nvPr/>
        </p:nvSpPr>
        <p:spPr>
          <a:xfrm rot="5027046">
            <a:off x="16282896" y="916013"/>
            <a:ext cx="1514128" cy="1379233"/>
          </a:xfrm>
          <a:custGeom>
            <a:avLst/>
            <a:gdLst/>
            <a:ahLst/>
            <a:cxnLst/>
            <a:rect l="l" t="t" r="r" b="b"/>
            <a:pathLst>
              <a:path w="1514128" h="1379233">
                <a:moveTo>
                  <a:pt x="0" y="0"/>
                </a:moveTo>
                <a:lnTo>
                  <a:pt x="1514129" y="0"/>
                </a:lnTo>
                <a:lnTo>
                  <a:pt x="1514129" y="1379234"/>
                </a:lnTo>
                <a:lnTo>
                  <a:pt x="0" y="13792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id="{BD59F527-41B0-7F57-EDDD-149233CECB24}"/>
              </a:ext>
            </a:extLst>
          </p:cNvPr>
          <p:cNvSpPr txBox="1"/>
          <p:nvPr/>
        </p:nvSpPr>
        <p:spPr>
          <a:xfrm>
            <a:off x="7435614" y="6057666"/>
            <a:ext cx="4468546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GB" sz="4000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Data is encrypted and tamper-proof.</a:t>
            </a:r>
          </a:p>
          <a:p>
            <a:pPr algn="l"/>
            <a:r>
              <a:rPr lang="en-GB" sz="4000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Reduces risks of fraud and unauthorized access.</a:t>
            </a:r>
            <a:endParaRPr lang="en-US" sz="4000" dirty="0">
              <a:solidFill>
                <a:srgbClr val="000000"/>
              </a:solidFill>
              <a:latin typeface="Handy Casual"/>
              <a:ea typeface="Handy Casual"/>
              <a:cs typeface="Handy Casual"/>
              <a:sym typeface="Handy Casual"/>
            </a:endParaRPr>
          </a:p>
        </p:txBody>
      </p:sp>
      <p:sp>
        <p:nvSpPr>
          <p:cNvPr id="30" name="Rectangle 7">
            <a:extLst>
              <a:ext uri="{FF2B5EF4-FFF2-40B4-BE49-F238E27FC236}">
                <a16:creationId xmlns:a16="http://schemas.microsoft.com/office/drawing/2014/main" id="{2ADF7F76-A760-1DA2-C4C3-C5172F6DDB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64818" y="920234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32" name="TextBox 15">
            <a:extLst>
              <a:ext uri="{FF2B5EF4-FFF2-40B4-BE49-F238E27FC236}">
                <a16:creationId xmlns:a16="http://schemas.microsoft.com/office/drawing/2014/main" id="{35624139-E930-E780-2AC4-7F7412DC8B53}"/>
              </a:ext>
            </a:extLst>
          </p:cNvPr>
          <p:cNvSpPr txBox="1"/>
          <p:nvPr/>
        </p:nvSpPr>
        <p:spPr>
          <a:xfrm>
            <a:off x="12226922" y="5958260"/>
            <a:ext cx="5009071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GB" sz="4000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Every participant has access to the same verified data.</a:t>
            </a:r>
          </a:p>
          <a:p>
            <a:pPr algn="l"/>
            <a:r>
              <a:rPr lang="en-GB" sz="4000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Encourages responsible </a:t>
            </a:r>
            <a:r>
              <a:rPr lang="en-GB" sz="4000" dirty="0" err="1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behavior</a:t>
            </a:r>
            <a:r>
              <a:rPr lang="en-GB" sz="4000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 among suppliers and partners.</a:t>
            </a:r>
            <a:endParaRPr lang="en-US" sz="4000" dirty="0">
              <a:solidFill>
                <a:srgbClr val="000000"/>
              </a:solidFill>
              <a:latin typeface="Handy Casual"/>
              <a:ea typeface="Handy Casual"/>
              <a:cs typeface="Handy Casual"/>
              <a:sym typeface="Handy Casual"/>
            </a:endParaRPr>
          </a:p>
        </p:txBody>
      </p:sp>
    </p:spTree>
    <p:extLst>
      <p:ext uri="{BB962C8B-B14F-4D97-AF65-F5344CB8AC3E}">
        <p14:creationId xmlns:p14="http://schemas.microsoft.com/office/powerpoint/2010/main" val="3652519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What is the metaverse">
            <a:extLst>
              <a:ext uri="{FF2B5EF4-FFF2-40B4-BE49-F238E27FC236}">
                <a16:creationId xmlns:a16="http://schemas.microsoft.com/office/drawing/2014/main" id="{6B993BF3-C2AF-3839-020D-ACE5E00CD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053953"/>
            <a:ext cx="12858750" cy="723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5F0EBF-3405-9390-3B99-0D4ECC270E1B}"/>
              </a:ext>
            </a:extLst>
          </p:cNvPr>
          <p:cNvSpPr txBox="1"/>
          <p:nvPr/>
        </p:nvSpPr>
        <p:spPr>
          <a:xfrm>
            <a:off x="838200" y="161925"/>
            <a:ext cx="9144000" cy="69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4729"/>
              </a:lnSpc>
              <a:spcBef>
                <a:spcPct val="0"/>
              </a:spcBef>
            </a:pPr>
            <a:r>
              <a:rPr lang="en-US" sz="4400" dirty="0">
                <a:solidFill>
                  <a:srgbClr val="000000"/>
                </a:solidFill>
                <a:latin typeface="TAN Headline"/>
                <a:ea typeface="TAN Headline"/>
                <a:cs typeface="TAN Headline"/>
                <a:sym typeface="TAN Headline"/>
              </a:rPr>
              <a:t>Metaverse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2F2612-0435-35D0-4DBE-B175A26DFC03}"/>
              </a:ext>
            </a:extLst>
          </p:cNvPr>
          <p:cNvSpPr txBox="1"/>
          <p:nvPr/>
        </p:nvSpPr>
        <p:spPr>
          <a:xfrm>
            <a:off x="304800" y="985120"/>
            <a:ext cx="169926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4000" dirty="0">
                <a:latin typeface="Handy Casual" panose="020B0604020202020204" charset="0"/>
              </a:rPr>
              <a:t>The </a:t>
            </a:r>
            <a:r>
              <a:rPr lang="en-GB" sz="4000" b="1" dirty="0">
                <a:latin typeface="Handy Casual" panose="020B0604020202020204" charset="0"/>
              </a:rPr>
              <a:t>Metaverse</a:t>
            </a:r>
            <a:r>
              <a:rPr lang="en-GB" sz="4000" dirty="0">
                <a:latin typeface="Handy Casual" panose="020B0604020202020204" charset="0"/>
              </a:rPr>
              <a:t> is a </a:t>
            </a:r>
            <a:r>
              <a:rPr lang="en-GB" sz="4000" b="1" dirty="0">
                <a:latin typeface="Handy Casual" panose="020B0604020202020204" charset="0"/>
              </a:rPr>
              <a:t>shared, virtual 3D space</a:t>
            </a:r>
            <a:r>
              <a:rPr lang="en-GB" sz="4000" dirty="0">
                <a:latin typeface="Handy Casual" panose="020B0604020202020204" charset="0"/>
              </a:rPr>
              <a:t> where people can interact with each other and digital objects in real time using technologies like </a:t>
            </a:r>
            <a:r>
              <a:rPr lang="en-GB" sz="4000" b="1" dirty="0">
                <a:latin typeface="Handy Casual" panose="020B0604020202020204" charset="0"/>
              </a:rPr>
              <a:t>Virtual Reality (VR)</a:t>
            </a:r>
            <a:r>
              <a:rPr lang="en-GB" sz="4000" dirty="0">
                <a:latin typeface="Handy Casual" panose="020B0604020202020204" charset="0"/>
              </a:rPr>
              <a:t>, </a:t>
            </a:r>
            <a:r>
              <a:rPr lang="en-GB" sz="4000" b="1" dirty="0">
                <a:latin typeface="Handy Casual" panose="020B0604020202020204" charset="0"/>
              </a:rPr>
              <a:t>Augmented Reality (AR)</a:t>
            </a:r>
            <a:r>
              <a:rPr lang="en-GB" sz="4000" dirty="0">
                <a:latin typeface="Handy Casual" panose="020B0604020202020204" charset="0"/>
              </a:rPr>
              <a:t>, and the </a:t>
            </a:r>
            <a:r>
              <a:rPr lang="en-GB" sz="4000" b="1" dirty="0">
                <a:latin typeface="Handy Casual" panose="020B0604020202020204" charset="0"/>
              </a:rPr>
              <a:t>internet</a:t>
            </a:r>
            <a:r>
              <a:rPr lang="en-GB" sz="4000" dirty="0">
                <a:latin typeface="Handy Casual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50001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592CA-A038-0BF9-CC2E-EDF645213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54AB1C9-2A4D-337A-F0C2-E43DE7D5E826}"/>
              </a:ext>
            </a:extLst>
          </p:cNvPr>
          <p:cNvGrpSpPr/>
          <p:nvPr/>
        </p:nvGrpSpPr>
        <p:grpSpPr>
          <a:xfrm>
            <a:off x="6760391" y="1242183"/>
            <a:ext cx="11222809" cy="7657600"/>
            <a:chOff x="0" y="0"/>
            <a:chExt cx="14302208" cy="1043161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1238121-B5CB-9E72-B05E-E7A689A0D431}"/>
                </a:ext>
              </a:extLst>
            </p:cNvPr>
            <p:cNvSpPr/>
            <p:nvPr/>
          </p:nvSpPr>
          <p:spPr>
            <a:xfrm>
              <a:off x="31750" y="31750"/>
              <a:ext cx="14238708" cy="10368115"/>
            </a:xfrm>
            <a:custGeom>
              <a:avLst/>
              <a:gdLst/>
              <a:ahLst/>
              <a:cxnLst/>
              <a:rect l="l" t="t" r="r" b="b"/>
              <a:pathLst>
                <a:path w="14238708" h="10368115">
                  <a:moveTo>
                    <a:pt x="14145997" y="10368115"/>
                  </a:moveTo>
                  <a:lnTo>
                    <a:pt x="92710" y="10368115"/>
                  </a:lnTo>
                  <a:cubicBezTo>
                    <a:pt x="41910" y="10368115"/>
                    <a:pt x="0" y="10326205"/>
                    <a:pt x="0" y="1027540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4144727" y="0"/>
                  </a:lnTo>
                  <a:cubicBezTo>
                    <a:pt x="14195527" y="0"/>
                    <a:pt x="14237438" y="41910"/>
                    <a:pt x="14237438" y="92710"/>
                  </a:cubicBezTo>
                  <a:lnTo>
                    <a:pt x="14237438" y="10274136"/>
                  </a:lnTo>
                  <a:cubicBezTo>
                    <a:pt x="14238708" y="10326205"/>
                    <a:pt x="14196797" y="10368115"/>
                    <a:pt x="14145997" y="10368115"/>
                  </a:cubicBezTo>
                  <a:close/>
                </a:path>
              </a:pathLst>
            </a:custGeom>
            <a:solidFill>
              <a:srgbClr val="FFFEF7"/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31CCC85-4C7C-31D8-63F3-C2ACF3D640E9}"/>
                </a:ext>
              </a:extLst>
            </p:cNvPr>
            <p:cNvSpPr/>
            <p:nvPr/>
          </p:nvSpPr>
          <p:spPr>
            <a:xfrm>
              <a:off x="0" y="0"/>
              <a:ext cx="14302208" cy="10431616"/>
            </a:xfrm>
            <a:custGeom>
              <a:avLst/>
              <a:gdLst/>
              <a:ahLst/>
              <a:cxnLst/>
              <a:rect l="l" t="t" r="r" b="b"/>
              <a:pathLst>
                <a:path w="14302208" h="10431616">
                  <a:moveTo>
                    <a:pt x="14177747" y="59690"/>
                  </a:moveTo>
                  <a:cubicBezTo>
                    <a:pt x="14213308" y="59690"/>
                    <a:pt x="14242518" y="88900"/>
                    <a:pt x="14242518" y="124460"/>
                  </a:cubicBezTo>
                  <a:lnTo>
                    <a:pt x="14242518" y="10307155"/>
                  </a:lnTo>
                  <a:cubicBezTo>
                    <a:pt x="14242518" y="10342716"/>
                    <a:pt x="14213308" y="10371926"/>
                    <a:pt x="14177747" y="10371926"/>
                  </a:cubicBezTo>
                  <a:lnTo>
                    <a:pt x="124460" y="10371926"/>
                  </a:lnTo>
                  <a:cubicBezTo>
                    <a:pt x="88900" y="10371926"/>
                    <a:pt x="59690" y="10342716"/>
                    <a:pt x="59690" y="1030715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4177749" y="59690"/>
                  </a:lnTo>
                  <a:moveTo>
                    <a:pt x="1417774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307155"/>
                  </a:lnTo>
                  <a:cubicBezTo>
                    <a:pt x="0" y="10375736"/>
                    <a:pt x="55880" y="10431616"/>
                    <a:pt x="124460" y="10431616"/>
                  </a:cubicBezTo>
                  <a:lnTo>
                    <a:pt x="14177749" y="10431616"/>
                  </a:lnTo>
                  <a:cubicBezTo>
                    <a:pt x="14246327" y="10431616"/>
                    <a:pt x="14302208" y="10375736"/>
                    <a:pt x="14302208" y="10307155"/>
                  </a:cubicBezTo>
                  <a:lnTo>
                    <a:pt x="14302208" y="124460"/>
                  </a:lnTo>
                  <a:cubicBezTo>
                    <a:pt x="14302208" y="55880"/>
                    <a:pt x="14246327" y="0"/>
                    <a:pt x="14177749" y="0"/>
                  </a:cubicBezTo>
                  <a:close/>
                </a:path>
              </a:pathLst>
            </a:custGeom>
            <a:solidFill>
              <a:srgbClr val="191919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0754C5CA-AF30-D158-38A5-65DD7B46D7F3}"/>
              </a:ext>
            </a:extLst>
          </p:cNvPr>
          <p:cNvSpPr/>
          <p:nvPr/>
        </p:nvSpPr>
        <p:spPr>
          <a:xfrm>
            <a:off x="-49133" y="364943"/>
            <a:ext cx="7628315" cy="9557115"/>
          </a:xfrm>
          <a:custGeom>
            <a:avLst/>
            <a:gdLst/>
            <a:ahLst/>
            <a:cxnLst/>
            <a:rect l="l" t="t" r="r" b="b"/>
            <a:pathLst>
              <a:path w="7628315" h="9557115">
                <a:moveTo>
                  <a:pt x="0" y="0"/>
                </a:moveTo>
                <a:lnTo>
                  <a:pt x="7628316" y="0"/>
                </a:lnTo>
                <a:lnTo>
                  <a:pt x="7628316" y="9557114"/>
                </a:lnTo>
                <a:lnTo>
                  <a:pt x="0" y="95571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F8331E1B-DB60-7E22-90B9-995C2A9BDA1D}"/>
              </a:ext>
            </a:extLst>
          </p:cNvPr>
          <p:cNvGrpSpPr>
            <a:grpSpLocks noChangeAspect="1"/>
          </p:cNvGrpSpPr>
          <p:nvPr/>
        </p:nvGrpSpPr>
        <p:grpSpPr>
          <a:xfrm rot="-460589">
            <a:off x="1751691" y="4008360"/>
            <a:ext cx="4649370" cy="4649351"/>
            <a:chOff x="0" y="0"/>
            <a:chExt cx="6350025" cy="63500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FF4BE48-657C-335D-3827-45959FCD4C1D}"/>
                </a:ext>
              </a:extLst>
            </p:cNvPr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4"/>
              <a:stretch>
                <a:fillRect t="-24906" b="-24906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8865BCF0-8E7E-64EA-4EC9-AC434B39B1D3}"/>
              </a:ext>
            </a:extLst>
          </p:cNvPr>
          <p:cNvSpPr txBox="1"/>
          <p:nvPr/>
        </p:nvSpPr>
        <p:spPr>
          <a:xfrm>
            <a:off x="11753028" y="2250294"/>
            <a:ext cx="4715998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0667" lvl="1">
              <a:lnSpc>
                <a:spcPts val="3639"/>
              </a:lnSpc>
            </a:pPr>
            <a:r>
              <a:rPr lang="en-GB" sz="4400" dirty="0">
                <a:solidFill>
                  <a:schemeClr val="accent2"/>
                </a:solidFill>
                <a:latin typeface="Handy Casual" panose="020B0604020202020204" charset="0"/>
              </a:rPr>
              <a:t>Training and Simulation</a:t>
            </a:r>
            <a:endParaRPr lang="en-US" sz="4400" dirty="0">
              <a:solidFill>
                <a:schemeClr val="accent2"/>
              </a:solidFill>
              <a:latin typeface="Handy Casual" panose="020B0604020202020204" charset="0"/>
              <a:ea typeface="TAN Headline"/>
              <a:cs typeface="TAN Headline"/>
              <a:sym typeface="TAN Headline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C20146F-8AFE-0942-8F86-B85048F02F92}"/>
              </a:ext>
            </a:extLst>
          </p:cNvPr>
          <p:cNvSpPr txBox="1"/>
          <p:nvPr/>
        </p:nvSpPr>
        <p:spPr>
          <a:xfrm>
            <a:off x="12055083" y="2630604"/>
            <a:ext cx="5681684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GB" sz="4000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Provides realistic, risk-free environments for employee training.</a:t>
            </a:r>
          </a:p>
          <a:p>
            <a:pPr algn="l"/>
            <a:r>
              <a:rPr lang="en-GB" sz="4000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Improves learning outcomes and skill development.</a:t>
            </a:r>
            <a:endParaRPr lang="en-US" sz="4000" dirty="0">
              <a:solidFill>
                <a:srgbClr val="000000"/>
              </a:solidFill>
              <a:latin typeface="Handy Casual"/>
              <a:ea typeface="Handy Casual"/>
              <a:cs typeface="Handy Casual"/>
              <a:sym typeface="Handy Casual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B2B27500-706D-65ED-1660-29152FCB834C}"/>
              </a:ext>
            </a:extLst>
          </p:cNvPr>
          <p:cNvSpPr txBox="1"/>
          <p:nvPr/>
        </p:nvSpPr>
        <p:spPr>
          <a:xfrm rot="-466770">
            <a:off x="2304422" y="2838399"/>
            <a:ext cx="5491493" cy="570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29"/>
              </a:lnSpc>
              <a:spcBef>
                <a:spcPct val="0"/>
              </a:spcBef>
            </a:pPr>
            <a:r>
              <a:rPr lang="en-US" sz="3378" dirty="0">
                <a:solidFill>
                  <a:srgbClr val="000000"/>
                </a:solidFill>
                <a:latin typeface="TAN Headline"/>
                <a:ea typeface="TAN Headline"/>
                <a:cs typeface="TAN Headline"/>
                <a:sym typeface="TAN Headline"/>
              </a:rPr>
              <a:t>Metaverse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28C1BF02-EE46-B6F7-AB15-B4F1BDD4FA52}"/>
              </a:ext>
            </a:extLst>
          </p:cNvPr>
          <p:cNvSpPr txBox="1"/>
          <p:nvPr/>
        </p:nvSpPr>
        <p:spPr>
          <a:xfrm>
            <a:off x="7144453" y="1958763"/>
            <a:ext cx="5649322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GB" sz="4400" dirty="0">
                <a:solidFill>
                  <a:schemeClr val="accent2"/>
                </a:solidFill>
                <a:latin typeface="Handy Casual"/>
                <a:ea typeface="Handy Casual"/>
                <a:cs typeface="Handy Casual"/>
                <a:sym typeface="Handy Casual"/>
              </a:rPr>
              <a:t>Immersive Experience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006A8743-A8E7-5FEE-F6DB-2E895B47C4D7}"/>
              </a:ext>
            </a:extLst>
          </p:cNvPr>
          <p:cNvSpPr txBox="1"/>
          <p:nvPr/>
        </p:nvSpPr>
        <p:spPr>
          <a:xfrm>
            <a:off x="6858000" y="5737259"/>
            <a:ext cx="4194128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0667" lvl="1">
              <a:lnSpc>
                <a:spcPts val="3639"/>
              </a:lnSpc>
            </a:pPr>
            <a:r>
              <a:rPr lang="en-GB" sz="4400" dirty="0">
                <a:solidFill>
                  <a:schemeClr val="accent2"/>
                </a:solidFill>
                <a:latin typeface="Handy Casual" panose="020B0604020202020204" charset="0"/>
              </a:rPr>
              <a:t>Remote Collaboration</a:t>
            </a:r>
            <a:endParaRPr lang="en-US" sz="4400" dirty="0">
              <a:solidFill>
                <a:schemeClr val="accent2"/>
              </a:solidFill>
              <a:latin typeface="Handy Casual" panose="020B0604020202020204" charset="0"/>
              <a:ea typeface="TAN Headline"/>
              <a:cs typeface="TAN Headline"/>
              <a:sym typeface="TAN Headline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B1B67EBA-B9AB-3670-E736-319496DCA848}"/>
              </a:ext>
            </a:extLst>
          </p:cNvPr>
          <p:cNvSpPr txBox="1"/>
          <p:nvPr/>
        </p:nvSpPr>
        <p:spPr>
          <a:xfrm>
            <a:off x="11723515" y="5824179"/>
            <a:ext cx="4194128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0667" lvl="1" algn="l">
              <a:lnSpc>
                <a:spcPts val="3639"/>
              </a:lnSpc>
            </a:pPr>
            <a:r>
              <a:rPr lang="en-US" sz="4400" dirty="0">
                <a:solidFill>
                  <a:schemeClr val="accent2"/>
                </a:solidFill>
                <a:latin typeface="Handy Casual" panose="020B0604020202020204" charset="0"/>
                <a:ea typeface="TAN Headline"/>
                <a:cs typeface="TAN Headline"/>
                <a:sym typeface="TAN Headline"/>
              </a:rPr>
              <a:t>New Revenue Streams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474D9232-DB76-91E1-921B-FF9171F52E11}"/>
              </a:ext>
            </a:extLst>
          </p:cNvPr>
          <p:cNvSpPr txBox="1"/>
          <p:nvPr/>
        </p:nvSpPr>
        <p:spPr>
          <a:xfrm>
            <a:off x="7144453" y="2634734"/>
            <a:ext cx="467196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GB" sz="4000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Enables interactive, 3D experiences for customers.</a:t>
            </a:r>
          </a:p>
          <a:p>
            <a:pPr algn="l"/>
            <a:r>
              <a:rPr lang="en-GB" sz="4000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Enhances engagement and brand loyalty.</a:t>
            </a:r>
            <a:endParaRPr lang="en-US" sz="2399" dirty="0">
              <a:solidFill>
                <a:srgbClr val="000000"/>
              </a:solidFill>
              <a:latin typeface="Handy Casual"/>
              <a:ea typeface="Handy Casual"/>
              <a:cs typeface="Handy Casual"/>
              <a:sym typeface="Handy Casual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EF0EC6EA-472D-A558-2FDD-2F3B4B28D7E7}"/>
              </a:ext>
            </a:extLst>
          </p:cNvPr>
          <p:cNvSpPr/>
          <p:nvPr/>
        </p:nvSpPr>
        <p:spPr>
          <a:xfrm rot="-1568932">
            <a:off x="9984499" y="8246443"/>
            <a:ext cx="1144336" cy="1640625"/>
          </a:xfrm>
          <a:custGeom>
            <a:avLst/>
            <a:gdLst/>
            <a:ahLst/>
            <a:cxnLst/>
            <a:rect l="l" t="t" r="r" b="b"/>
            <a:pathLst>
              <a:path w="1144336" h="1640625">
                <a:moveTo>
                  <a:pt x="0" y="0"/>
                </a:moveTo>
                <a:lnTo>
                  <a:pt x="1144337" y="0"/>
                </a:lnTo>
                <a:lnTo>
                  <a:pt x="1144337" y="1640626"/>
                </a:lnTo>
                <a:lnTo>
                  <a:pt x="0" y="16406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08EADEE3-A4FD-9DA7-1FDC-B8DC5632A8D7}"/>
              </a:ext>
            </a:extLst>
          </p:cNvPr>
          <p:cNvSpPr/>
          <p:nvPr/>
        </p:nvSpPr>
        <p:spPr>
          <a:xfrm rot="5027046">
            <a:off x="15938073" y="318711"/>
            <a:ext cx="1514128" cy="1379233"/>
          </a:xfrm>
          <a:custGeom>
            <a:avLst/>
            <a:gdLst/>
            <a:ahLst/>
            <a:cxnLst/>
            <a:rect l="l" t="t" r="r" b="b"/>
            <a:pathLst>
              <a:path w="1514128" h="1379233">
                <a:moveTo>
                  <a:pt x="0" y="0"/>
                </a:moveTo>
                <a:lnTo>
                  <a:pt x="1514129" y="0"/>
                </a:lnTo>
                <a:lnTo>
                  <a:pt x="1514129" y="1379234"/>
                </a:lnTo>
                <a:lnTo>
                  <a:pt x="0" y="13792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id="{133F52A6-CFFA-8EE4-6B74-9B62B354F269}"/>
              </a:ext>
            </a:extLst>
          </p:cNvPr>
          <p:cNvSpPr txBox="1"/>
          <p:nvPr/>
        </p:nvSpPr>
        <p:spPr>
          <a:xfrm>
            <a:off x="7152787" y="6119221"/>
            <a:ext cx="5052028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GB" sz="4000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Allow employees to meet together globally.</a:t>
            </a:r>
          </a:p>
          <a:p>
            <a:pPr algn="l"/>
            <a:r>
              <a:rPr lang="en-GB" sz="4000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Reduces travel costs and improves teamwork..</a:t>
            </a:r>
            <a:endParaRPr lang="en-US" sz="4000" dirty="0">
              <a:solidFill>
                <a:srgbClr val="000000"/>
              </a:solidFill>
              <a:latin typeface="Handy Casual"/>
              <a:ea typeface="Handy Casual"/>
              <a:cs typeface="Handy Casual"/>
              <a:sym typeface="Handy Casual"/>
            </a:endParaRPr>
          </a:p>
        </p:txBody>
      </p:sp>
      <p:sp>
        <p:nvSpPr>
          <p:cNvPr id="30" name="Rectangle 7">
            <a:extLst>
              <a:ext uri="{FF2B5EF4-FFF2-40B4-BE49-F238E27FC236}">
                <a16:creationId xmlns:a16="http://schemas.microsoft.com/office/drawing/2014/main" id="{709EC660-868D-B053-A9E5-B4CF9C3EC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64818" y="920234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32" name="TextBox 15">
            <a:extLst>
              <a:ext uri="{FF2B5EF4-FFF2-40B4-BE49-F238E27FC236}">
                <a16:creationId xmlns:a16="http://schemas.microsoft.com/office/drawing/2014/main" id="{851F0FCF-870A-FAE0-B1BD-AED01ECF4C51}"/>
              </a:ext>
            </a:extLst>
          </p:cNvPr>
          <p:cNvSpPr txBox="1"/>
          <p:nvPr/>
        </p:nvSpPr>
        <p:spPr>
          <a:xfrm>
            <a:off x="12022635" y="6160488"/>
            <a:ext cx="5704607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GB" sz="4000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Supports virtual products, services, and events.</a:t>
            </a:r>
          </a:p>
          <a:p>
            <a:pPr algn="l"/>
            <a:r>
              <a:rPr lang="en-GB" sz="4000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Opens opportunities for innovative business models.</a:t>
            </a:r>
            <a:endParaRPr lang="en-US" sz="4000" dirty="0">
              <a:solidFill>
                <a:srgbClr val="000000"/>
              </a:solidFill>
              <a:latin typeface="Handy Casual"/>
              <a:ea typeface="Handy Casual"/>
              <a:cs typeface="Handy Casual"/>
              <a:sym typeface="Handy Casual"/>
            </a:endParaRPr>
          </a:p>
        </p:txBody>
      </p:sp>
    </p:spTree>
    <p:extLst>
      <p:ext uri="{BB962C8B-B14F-4D97-AF65-F5344CB8AC3E}">
        <p14:creationId xmlns:p14="http://schemas.microsoft.com/office/powerpoint/2010/main" val="2786591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3337F-F8A0-0F52-5702-AE766D174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>
            <a:extLst>
              <a:ext uri="{FF2B5EF4-FFF2-40B4-BE49-F238E27FC236}">
                <a16:creationId xmlns:a16="http://schemas.microsoft.com/office/drawing/2014/main" id="{6D3F1A60-0FA7-A806-7693-3CF8040DAC2D}"/>
              </a:ext>
            </a:extLst>
          </p:cNvPr>
          <p:cNvSpPr txBox="1"/>
          <p:nvPr/>
        </p:nvSpPr>
        <p:spPr>
          <a:xfrm>
            <a:off x="825329" y="273134"/>
            <a:ext cx="2946233" cy="570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29"/>
              </a:lnSpc>
              <a:spcBef>
                <a:spcPct val="0"/>
              </a:spcBef>
            </a:pPr>
            <a:r>
              <a:rPr lang="en-US" sz="3378" dirty="0">
                <a:solidFill>
                  <a:srgbClr val="000000"/>
                </a:solidFill>
                <a:latin typeface="TAN Headline"/>
                <a:ea typeface="TAN Headline"/>
                <a:cs typeface="TAN Headline"/>
                <a:sym typeface="TAN Headline"/>
              </a:rPr>
              <a:t>AR /VR</a:t>
            </a:r>
          </a:p>
        </p:txBody>
      </p:sp>
      <p:sp>
        <p:nvSpPr>
          <p:cNvPr id="30" name="Rectangle 7">
            <a:extLst>
              <a:ext uri="{FF2B5EF4-FFF2-40B4-BE49-F238E27FC236}">
                <a16:creationId xmlns:a16="http://schemas.microsoft.com/office/drawing/2014/main" id="{AD5A15AA-7DD2-9291-DED0-A2032FD36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64818" y="920234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5FA623-6A0F-EF68-CE1E-6074DF480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858642"/>
            <a:ext cx="10689004" cy="842003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B70A0FB-2F5A-E5D8-3387-043F77E3E2A9}"/>
              </a:ext>
            </a:extLst>
          </p:cNvPr>
          <p:cNvSpPr txBox="1"/>
          <p:nvPr/>
        </p:nvSpPr>
        <p:spPr>
          <a:xfrm>
            <a:off x="483607" y="6373102"/>
            <a:ext cx="599317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4000" dirty="0">
                <a:solidFill>
                  <a:schemeClr val="accent2"/>
                </a:solidFill>
                <a:latin typeface="Handy Casual" panose="020B0604020202020204" charset="0"/>
              </a:rPr>
              <a:t>Augmented Reality </a:t>
            </a:r>
            <a:r>
              <a:rPr lang="en-GB" sz="4000" dirty="0">
                <a:latin typeface="Handy Casual" panose="020B0604020202020204" charset="0"/>
              </a:rPr>
              <a:t>overlays </a:t>
            </a:r>
            <a:r>
              <a:rPr lang="en-GB" sz="4000" b="1" dirty="0">
                <a:latin typeface="Handy Casual" panose="020B0604020202020204" charset="0"/>
              </a:rPr>
              <a:t>digital information (like images, sounds, or text)</a:t>
            </a:r>
            <a:r>
              <a:rPr lang="en-GB" sz="4000" dirty="0">
                <a:latin typeface="Handy Casual" panose="020B0604020202020204" charset="0"/>
              </a:rPr>
              <a:t> onto the </a:t>
            </a:r>
            <a:r>
              <a:rPr lang="en-GB" sz="4000" b="1" dirty="0">
                <a:latin typeface="Handy Casual" panose="020B0604020202020204" charset="0"/>
              </a:rPr>
              <a:t>real-world environment</a:t>
            </a:r>
            <a:r>
              <a:rPr lang="en-GB" sz="4000" dirty="0">
                <a:latin typeface="Handy Casual" panose="020B0604020202020204" charset="0"/>
              </a:rPr>
              <a:t> through devices such as smartphones, tablets, or AR glasses.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4646FE-64AE-8A25-96CA-5901CE9003DB}"/>
              </a:ext>
            </a:extLst>
          </p:cNvPr>
          <p:cNvSpPr txBox="1"/>
          <p:nvPr/>
        </p:nvSpPr>
        <p:spPr>
          <a:xfrm>
            <a:off x="483607" y="1104900"/>
            <a:ext cx="585549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4000" dirty="0">
                <a:solidFill>
                  <a:schemeClr val="accent2"/>
                </a:solidFill>
                <a:latin typeface="Handy Casual" panose="020B0604020202020204" charset="0"/>
              </a:rPr>
              <a:t>Virtual Reality </a:t>
            </a:r>
            <a:r>
              <a:rPr lang="en-GB" sz="4000" dirty="0">
                <a:latin typeface="Handy Casual" panose="020B0604020202020204" charset="0"/>
              </a:rPr>
              <a:t>is a </a:t>
            </a:r>
            <a:r>
              <a:rPr lang="en-GB" sz="4000" b="1" dirty="0">
                <a:latin typeface="Handy Casual" panose="020B0604020202020204" charset="0"/>
              </a:rPr>
              <a:t>fully immersive digital environment</a:t>
            </a:r>
            <a:r>
              <a:rPr lang="en-GB" sz="4000" dirty="0">
                <a:latin typeface="Handy Casual" panose="020B0604020202020204" charset="0"/>
              </a:rPr>
              <a:t> that replaces the real world with a simulated one.</a:t>
            </a:r>
            <a:br>
              <a:rPr lang="en-GB" sz="4000" dirty="0">
                <a:latin typeface="Handy Casual" panose="020B0604020202020204" charset="0"/>
              </a:rPr>
            </a:br>
            <a:r>
              <a:rPr lang="en-GB" sz="4000" dirty="0">
                <a:latin typeface="Handy Casual" panose="020B0604020202020204" charset="0"/>
              </a:rPr>
              <a:t>Users wear </a:t>
            </a:r>
            <a:r>
              <a:rPr lang="en-GB" sz="4000" b="1" dirty="0">
                <a:latin typeface="Handy Casual" panose="020B0604020202020204" charset="0"/>
              </a:rPr>
              <a:t>VR headsets</a:t>
            </a:r>
            <a:r>
              <a:rPr lang="en-GB" sz="4000" dirty="0">
                <a:latin typeface="Handy Casual" panose="020B0604020202020204" charset="0"/>
              </a:rPr>
              <a:t> to experience and interact with 3D virtual spaces as if they were physically present there.</a:t>
            </a:r>
          </a:p>
        </p:txBody>
      </p:sp>
    </p:spTree>
    <p:extLst>
      <p:ext uri="{BB962C8B-B14F-4D97-AF65-F5344CB8AC3E}">
        <p14:creationId xmlns:p14="http://schemas.microsoft.com/office/powerpoint/2010/main" val="1291079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B3843-0796-B558-E047-BC7EBCFCD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7CDBD1D-121C-D4B5-D7AF-8B02267B063D}"/>
              </a:ext>
            </a:extLst>
          </p:cNvPr>
          <p:cNvGrpSpPr/>
          <p:nvPr/>
        </p:nvGrpSpPr>
        <p:grpSpPr>
          <a:xfrm>
            <a:off x="6760391" y="1242182"/>
            <a:ext cx="11375209" cy="8397117"/>
            <a:chOff x="0" y="0"/>
            <a:chExt cx="14302208" cy="1043161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E3A7620-FA43-017B-634C-FF031A9310E7}"/>
                </a:ext>
              </a:extLst>
            </p:cNvPr>
            <p:cNvSpPr/>
            <p:nvPr/>
          </p:nvSpPr>
          <p:spPr>
            <a:xfrm>
              <a:off x="31750" y="31750"/>
              <a:ext cx="14238708" cy="10368115"/>
            </a:xfrm>
            <a:custGeom>
              <a:avLst/>
              <a:gdLst/>
              <a:ahLst/>
              <a:cxnLst/>
              <a:rect l="l" t="t" r="r" b="b"/>
              <a:pathLst>
                <a:path w="14238708" h="10368115">
                  <a:moveTo>
                    <a:pt x="14145997" y="10368115"/>
                  </a:moveTo>
                  <a:lnTo>
                    <a:pt x="92710" y="10368115"/>
                  </a:lnTo>
                  <a:cubicBezTo>
                    <a:pt x="41910" y="10368115"/>
                    <a:pt x="0" y="10326205"/>
                    <a:pt x="0" y="1027540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4144727" y="0"/>
                  </a:lnTo>
                  <a:cubicBezTo>
                    <a:pt x="14195527" y="0"/>
                    <a:pt x="14237438" y="41910"/>
                    <a:pt x="14237438" y="92710"/>
                  </a:cubicBezTo>
                  <a:lnTo>
                    <a:pt x="14237438" y="10274136"/>
                  </a:lnTo>
                  <a:cubicBezTo>
                    <a:pt x="14238708" y="10326205"/>
                    <a:pt x="14196797" y="10368115"/>
                    <a:pt x="14145997" y="10368115"/>
                  </a:cubicBezTo>
                  <a:close/>
                </a:path>
              </a:pathLst>
            </a:custGeom>
            <a:solidFill>
              <a:srgbClr val="FFFEF7"/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0C5598E-5ED2-6B75-A479-355563DF5C6C}"/>
                </a:ext>
              </a:extLst>
            </p:cNvPr>
            <p:cNvSpPr/>
            <p:nvPr/>
          </p:nvSpPr>
          <p:spPr>
            <a:xfrm>
              <a:off x="0" y="0"/>
              <a:ext cx="14302208" cy="10431616"/>
            </a:xfrm>
            <a:custGeom>
              <a:avLst/>
              <a:gdLst/>
              <a:ahLst/>
              <a:cxnLst/>
              <a:rect l="l" t="t" r="r" b="b"/>
              <a:pathLst>
                <a:path w="14302208" h="10431616">
                  <a:moveTo>
                    <a:pt x="14177747" y="59690"/>
                  </a:moveTo>
                  <a:cubicBezTo>
                    <a:pt x="14213308" y="59690"/>
                    <a:pt x="14242518" y="88900"/>
                    <a:pt x="14242518" y="124460"/>
                  </a:cubicBezTo>
                  <a:lnTo>
                    <a:pt x="14242518" y="10307155"/>
                  </a:lnTo>
                  <a:cubicBezTo>
                    <a:pt x="14242518" y="10342716"/>
                    <a:pt x="14213308" y="10371926"/>
                    <a:pt x="14177747" y="10371926"/>
                  </a:cubicBezTo>
                  <a:lnTo>
                    <a:pt x="124460" y="10371926"/>
                  </a:lnTo>
                  <a:cubicBezTo>
                    <a:pt x="88900" y="10371926"/>
                    <a:pt x="59690" y="10342716"/>
                    <a:pt x="59690" y="1030715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4177749" y="59690"/>
                  </a:lnTo>
                  <a:moveTo>
                    <a:pt x="1417774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307155"/>
                  </a:lnTo>
                  <a:cubicBezTo>
                    <a:pt x="0" y="10375736"/>
                    <a:pt x="55880" y="10431616"/>
                    <a:pt x="124460" y="10431616"/>
                  </a:cubicBezTo>
                  <a:lnTo>
                    <a:pt x="14177749" y="10431616"/>
                  </a:lnTo>
                  <a:cubicBezTo>
                    <a:pt x="14246327" y="10431616"/>
                    <a:pt x="14302208" y="10375736"/>
                    <a:pt x="14302208" y="10307155"/>
                  </a:cubicBezTo>
                  <a:lnTo>
                    <a:pt x="14302208" y="124460"/>
                  </a:lnTo>
                  <a:cubicBezTo>
                    <a:pt x="14302208" y="55880"/>
                    <a:pt x="14246327" y="0"/>
                    <a:pt x="14177749" y="0"/>
                  </a:cubicBezTo>
                  <a:close/>
                </a:path>
              </a:pathLst>
            </a:custGeom>
            <a:solidFill>
              <a:srgbClr val="191919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E97CA4A6-4DF4-6A08-CFD8-977742E157F8}"/>
              </a:ext>
            </a:extLst>
          </p:cNvPr>
          <p:cNvSpPr/>
          <p:nvPr/>
        </p:nvSpPr>
        <p:spPr>
          <a:xfrm>
            <a:off x="-49133" y="364943"/>
            <a:ext cx="7628315" cy="9557115"/>
          </a:xfrm>
          <a:custGeom>
            <a:avLst/>
            <a:gdLst/>
            <a:ahLst/>
            <a:cxnLst/>
            <a:rect l="l" t="t" r="r" b="b"/>
            <a:pathLst>
              <a:path w="7628315" h="9557115">
                <a:moveTo>
                  <a:pt x="0" y="0"/>
                </a:moveTo>
                <a:lnTo>
                  <a:pt x="7628316" y="0"/>
                </a:lnTo>
                <a:lnTo>
                  <a:pt x="7628316" y="9557114"/>
                </a:lnTo>
                <a:lnTo>
                  <a:pt x="0" y="95571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49CA2DE8-93DE-4992-9471-8E020B138639}"/>
              </a:ext>
            </a:extLst>
          </p:cNvPr>
          <p:cNvGrpSpPr>
            <a:grpSpLocks noChangeAspect="1"/>
          </p:cNvGrpSpPr>
          <p:nvPr/>
        </p:nvGrpSpPr>
        <p:grpSpPr>
          <a:xfrm rot="-460589">
            <a:off x="1751691" y="4008360"/>
            <a:ext cx="4649370" cy="4649351"/>
            <a:chOff x="0" y="0"/>
            <a:chExt cx="6350025" cy="63500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CDBF444-1F55-D85E-A63D-09AE2FEC4358}"/>
                </a:ext>
              </a:extLst>
            </p:cNvPr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4"/>
              <a:stretch>
                <a:fillRect t="-24906" b="-24906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86A25DC7-B9BD-F9A5-7612-16C6E0A1A52E}"/>
              </a:ext>
            </a:extLst>
          </p:cNvPr>
          <p:cNvSpPr txBox="1"/>
          <p:nvPr/>
        </p:nvSpPr>
        <p:spPr>
          <a:xfrm>
            <a:off x="12276602" y="2117659"/>
            <a:ext cx="4194128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0667" lvl="1">
              <a:lnSpc>
                <a:spcPts val="3639"/>
              </a:lnSpc>
            </a:pPr>
            <a:r>
              <a:rPr lang="en-GB" sz="4400" dirty="0">
                <a:solidFill>
                  <a:schemeClr val="accent2"/>
                </a:solidFill>
                <a:latin typeface="Handy Casual" panose="020B0604020202020204" charset="0"/>
              </a:rPr>
              <a:t>Remote Collaboration</a:t>
            </a:r>
            <a:endParaRPr lang="en-US" sz="4400" dirty="0">
              <a:solidFill>
                <a:schemeClr val="accent2"/>
              </a:solidFill>
              <a:latin typeface="Handy Casual" panose="020B0604020202020204" charset="0"/>
              <a:ea typeface="TAN Headline"/>
              <a:cs typeface="TAN Headline"/>
              <a:sym typeface="TAN Headline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CBE3037-EB51-7AB4-9297-7028D6EA0C2C}"/>
              </a:ext>
            </a:extLst>
          </p:cNvPr>
          <p:cNvSpPr txBox="1"/>
          <p:nvPr/>
        </p:nvSpPr>
        <p:spPr>
          <a:xfrm>
            <a:off x="12487641" y="2641292"/>
            <a:ext cx="5345531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GB" sz="4000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Teams can interact in virtual spaces, improving communication.</a:t>
            </a:r>
          </a:p>
          <a:p>
            <a:pPr algn="l"/>
            <a:r>
              <a:rPr lang="en-GB" sz="4000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Bridges geographical barriers for global operations</a:t>
            </a:r>
            <a:endParaRPr lang="en-US" sz="4000" dirty="0">
              <a:solidFill>
                <a:srgbClr val="000000"/>
              </a:solidFill>
              <a:latin typeface="Handy Casual"/>
              <a:ea typeface="Handy Casual"/>
              <a:cs typeface="Handy Casual"/>
              <a:sym typeface="Handy Casual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D80F8940-D1A4-1393-4048-5742A96ACE55}"/>
              </a:ext>
            </a:extLst>
          </p:cNvPr>
          <p:cNvSpPr txBox="1"/>
          <p:nvPr/>
        </p:nvSpPr>
        <p:spPr>
          <a:xfrm rot="-466770">
            <a:off x="2823754" y="3081690"/>
            <a:ext cx="2698909" cy="570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29"/>
              </a:lnSpc>
              <a:spcBef>
                <a:spcPct val="0"/>
              </a:spcBef>
            </a:pPr>
            <a:r>
              <a:rPr lang="en-US" sz="3378" dirty="0">
                <a:solidFill>
                  <a:srgbClr val="000000"/>
                </a:solidFill>
                <a:latin typeface="TAN Headline"/>
                <a:ea typeface="TAN Headline"/>
                <a:cs typeface="TAN Headline"/>
                <a:sym typeface="TAN Headline"/>
              </a:rPr>
              <a:t>AR/ VR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E6E3302D-4823-1DF9-AAEF-E493D065843E}"/>
              </a:ext>
            </a:extLst>
          </p:cNvPr>
          <p:cNvSpPr txBox="1"/>
          <p:nvPr/>
        </p:nvSpPr>
        <p:spPr>
          <a:xfrm>
            <a:off x="7380878" y="2218281"/>
            <a:ext cx="4194128" cy="372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35"/>
              </a:lnSpc>
            </a:pPr>
            <a:r>
              <a:rPr lang="en-GB" sz="4400" dirty="0">
                <a:solidFill>
                  <a:schemeClr val="accent2"/>
                </a:solidFill>
                <a:latin typeface="Handy Casual"/>
                <a:ea typeface="Handy Casual"/>
                <a:cs typeface="Handy Casual"/>
                <a:sym typeface="Handy Casual"/>
              </a:rPr>
              <a:t>Customer Engagement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979EE89B-EDD2-5E53-5B82-A733E6883A59}"/>
              </a:ext>
            </a:extLst>
          </p:cNvPr>
          <p:cNvSpPr txBox="1"/>
          <p:nvPr/>
        </p:nvSpPr>
        <p:spPr>
          <a:xfrm>
            <a:off x="7046936" y="5719058"/>
            <a:ext cx="4194128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0667" lvl="1">
              <a:lnSpc>
                <a:spcPts val="3639"/>
              </a:lnSpc>
            </a:pPr>
            <a:r>
              <a:rPr lang="en-GB" sz="4400" dirty="0">
                <a:solidFill>
                  <a:schemeClr val="accent2"/>
                </a:solidFill>
                <a:latin typeface="Handy Casual" panose="020B0604020202020204" charset="0"/>
              </a:rPr>
              <a:t>Immersive Training</a:t>
            </a:r>
            <a:endParaRPr lang="en-US" sz="4400" dirty="0">
              <a:solidFill>
                <a:schemeClr val="accent2"/>
              </a:solidFill>
              <a:latin typeface="Handy Casual" panose="020B0604020202020204" charset="0"/>
              <a:ea typeface="TAN Headline"/>
              <a:cs typeface="TAN Headline"/>
              <a:sym typeface="TAN Headline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4BA07410-F727-235F-A545-517098E410D9}"/>
              </a:ext>
            </a:extLst>
          </p:cNvPr>
          <p:cNvSpPr txBox="1"/>
          <p:nvPr/>
        </p:nvSpPr>
        <p:spPr>
          <a:xfrm>
            <a:off x="12337009" y="5787774"/>
            <a:ext cx="534553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0667" lvl="1" algn="l">
              <a:lnSpc>
                <a:spcPts val="3639"/>
              </a:lnSpc>
            </a:pPr>
            <a:r>
              <a:rPr lang="en-US" sz="4400" dirty="0">
                <a:solidFill>
                  <a:schemeClr val="accent2"/>
                </a:solidFill>
                <a:latin typeface="Handy Casual" panose="020B0604020202020204" charset="0"/>
                <a:ea typeface="TAN Headline"/>
                <a:cs typeface="TAN Headline"/>
                <a:sym typeface="TAN Headline"/>
              </a:rPr>
              <a:t>Marketing and Innovation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5767340C-B4BD-CE8F-7C79-66B58D8FB4E4}"/>
              </a:ext>
            </a:extLst>
          </p:cNvPr>
          <p:cNvSpPr txBox="1"/>
          <p:nvPr/>
        </p:nvSpPr>
        <p:spPr>
          <a:xfrm>
            <a:off x="7292046" y="2660800"/>
            <a:ext cx="4984556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GB" sz="4000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Provides interactive product demos or virtual try-ons.</a:t>
            </a:r>
          </a:p>
          <a:p>
            <a:pPr algn="l"/>
            <a:r>
              <a:rPr lang="en-GB" sz="4000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Improves user experience and brand loyalty.</a:t>
            </a:r>
            <a:endParaRPr lang="en-US" sz="2399" dirty="0">
              <a:solidFill>
                <a:srgbClr val="000000"/>
              </a:solidFill>
              <a:latin typeface="Handy Casual"/>
              <a:ea typeface="Handy Casual"/>
              <a:cs typeface="Handy Casual"/>
              <a:sym typeface="Handy Casual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F44687D1-B815-2187-4A63-6BD6D39B1ADE}"/>
              </a:ext>
            </a:extLst>
          </p:cNvPr>
          <p:cNvSpPr/>
          <p:nvPr/>
        </p:nvSpPr>
        <p:spPr>
          <a:xfrm rot="-1568932">
            <a:off x="9984499" y="8246443"/>
            <a:ext cx="1144336" cy="1640625"/>
          </a:xfrm>
          <a:custGeom>
            <a:avLst/>
            <a:gdLst/>
            <a:ahLst/>
            <a:cxnLst/>
            <a:rect l="l" t="t" r="r" b="b"/>
            <a:pathLst>
              <a:path w="1144336" h="1640625">
                <a:moveTo>
                  <a:pt x="0" y="0"/>
                </a:moveTo>
                <a:lnTo>
                  <a:pt x="1144337" y="0"/>
                </a:lnTo>
                <a:lnTo>
                  <a:pt x="1144337" y="1640626"/>
                </a:lnTo>
                <a:lnTo>
                  <a:pt x="0" y="16406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242CD1D3-A0BB-26CB-CB4C-9E13608E8233}"/>
              </a:ext>
            </a:extLst>
          </p:cNvPr>
          <p:cNvSpPr/>
          <p:nvPr/>
        </p:nvSpPr>
        <p:spPr>
          <a:xfrm rot="5027046">
            <a:off x="16478929" y="261742"/>
            <a:ext cx="1514128" cy="1379233"/>
          </a:xfrm>
          <a:custGeom>
            <a:avLst/>
            <a:gdLst/>
            <a:ahLst/>
            <a:cxnLst/>
            <a:rect l="l" t="t" r="r" b="b"/>
            <a:pathLst>
              <a:path w="1514128" h="1379233">
                <a:moveTo>
                  <a:pt x="0" y="0"/>
                </a:moveTo>
                <a:lnTo>
                  <a:pt x="1514129" y="0"/>
                </a:lnTo>
                <a:lnTo>
                  <a:pt x="1514129" y="1379234"/>
                </a:lnTo>
                <a:lnTo>
                  <a:pt x="0" y="13792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id="{AC29F7AA-67E8-887D-F7AE-4B358D33B165}"/>
              </a:ext>
            </a:extLst>
          </p:cNvPr>
          <p:cNvSpPr txBox="1"/>
          <p:nvPr/>
        </p:nvSpPr>
        <p:spPr>
          <a:xfrm>
            <a:off x="7312319" y="6061647"/>
            <a:ext cx="5442186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GB" sz="4000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Simulates real-world scenarios for training.</a:t>
            </a:r>
          </a:p>
          <a:p>
            <a:pPr algn="l"/>
            <a:r>
              <a:rPr lang="en-GB" sz="4000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Reduces costs and risks associated with on-the-job training.</a:t>
            </a:r>
            <a:endParaRPr lang="en-US" sz="4000" dirty="0">
              <a:solidFill>
                <a:srgbClr val="000000"/>
              </a:solidFill>
              <a:latin typeface="Handy Casual"/>
              <a:ea typeface="Handy Casual"/>
              <a:cs typeface="Handy Casual"/>
              <a:sym typeface="Handy Casual"/>
            </a:endParaRPr>
          </a:p>
        </p:txBody>
      </p:sp>
      <p:sp>
        <p:nvSpPr>
          <p:cNvPr id="30" name="Rectangle 7">
            <a:extLst>
              <a:ext uri="{FF2B5EF4-FFF2-40B4-BE49-F238E27FC236}">
                <a16:creationId xmlns:a16="http://schemas.microsoft.com/office/drawing/2014/main" id="{022CB3CB-3027-CF6B-BE85-921AD5562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64818" y="920234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32" name="TextBox 15">
            <a:extLst>
              <a:ext uri="{FF2B5EF4-FFF2-40B4-BE49-F238E27FC236}">
                <a16:creationId xmlns:a16="http://schemas.microsoft.com/office/drawing/2014/main" id="{9BC7EC09-F1D1-E855-D725-AD000BD081A9}"/>
              </a:ext>
            </a:extLst>
          </p:cNvPr>
          <p:cNvSpPr txBox="1"/>
          <p:nvPr/>
        </p:nvSpPr>
        <p:spPr>
          <a:xfrm>
            <a:off x="12583393" y="6128407"/>
            <a:ext cx="5704607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GB" sz="4000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Enables innovative campaigns and experiences.</a:t>
            </a:r>
          </a:p>
          <a:p>
            <a:pPr algn="l"/>
            <a:r>
              <a:rPr lang="en-GB" sz="4000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Differentiates brand and attracts tech-savvy customers.</a:t>
            </a:r>
            <a:endParaRPr lang="en-US" sz="4000" dirty="0">
              <a:solidFill>
                <a:srgbClr val="000000"/>
              </a:solidFill>
              <a:latin typeface="Handy Casual"/>
              <a:ea typeface="Handy Casual"/>
              <a:cs typeface="Handy Casual"/>
              <a:sym typeface="Handy Casual"/>
            </a:endParaRPr>
          </a:p>
        </p:txBody>
      </p:sp>
    </p:spTree>
    <p:extLst>
      <p:ext uri="{BB962C8B-B14F-4D97-AF65-F5344CB8AC3E}">
        <p14:creationId xmlns:p14="http://schemas.microsoft.com/office/powerpoint/2010/main" val="183814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4A1D77-3B6A-20AC-3776-64003D768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90700"/>
            <a:ext cx="16192500" cy="8096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D4C45D-F51D-69BD-91B6-8DD82CD2B4A3}"/>
              </a:ext>
            </a:extLst>
          </p:cNvPr>
          <p:cNvSpPr txBox="1"/>
          <p:nvPr/>
        </p:nvSpPr>
        <p:spPr>
          <a:xfrm>
            <a:off x="914400" y="190500"/>
            <a:ext cx="168402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4000" dirty="0">
                <a:latin typeface="Handy Casual" panose="020B0604020202020204" charset="0"/>
              </a:rPr>
              <a:t>A </a:t>
            </a:r>
            <a:r>
              <a:rPr lang="en-GB" sz="4000" b="1" dirty="0">
                <a:latin typeface="Handy Casual" panose="020B0604020202020204" charset="0"/>
              </a:rPr>
              <a:t>Large Language Model</a:t>
            </a:r>
            <a:r>
              <a:rPr lang="en-GB" sz="4000" dirty="0">
                <a:latin typeface="Handy Casual" panose="020B0604020202020204" charset="0"/>
              </a:rPr>
              <a:t> is an </a:t>
            </a:r>
            <a:r>
              <a:rPr lang="en-GB" sz="4000" b="1" dirty="0">
                <a:latin typeface="Handy Casual" panose="020B0604020202020204" charset="0"/>
              </a:rPr>
              <a:t>artificial intelligence system</a:t>
            </a:r>
            <a:r>
              <a:rPr lang="en-GB" sz="4000" dirty="0">
                <a:latin typeface="Handy Casual" panose="020B0604020202020204" charset="0"/>
              </a:rPr>
              <a:t> trained on massive amounts of text data to understand, generate, and respond in </a:t>
            </a:r>
            <a:r>
              <a:rPr lang="en-GB" sz="4000" b="1" dirty="0">
                <a:latin typeface="Handy Casual" panose="020B0604020202020204" charset="0"/>
              </a:rPr>
              <a:t>human-like language</a:t>
            </a:r>
            <a:r>
              <a:rPr lang="en-GB" sz="4000" dirty="0">
                <a:latin typeface="Handy Casual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3944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62EEB-44BE-9548-2977-85CBD4994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5836DD3-DB7F-C498-7FB3-D950C94A6FE4}"/>
              </a:ext>
            </a:extLst>
          </p:cNvPr>
          <p:cNvGrpSpPr/>
          <p:nvPr/>
        </p:nvGrpSpPr>
        <p:grpSpPr>
          <a:xfrm>
            <a:off x="5334001" y="778644"/>
            <a:ext cx="12801600" cy="8860656"/>
            <a:chOff x="0" y="0"/>
            <a:chExt cx="14302208" cy="1043161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C39BD10-358E-E54F-B35D-A3F843FFD71F}"/>
                </a:ext>
              </a:extLst>
            </p:cNvPr>
            <p:cNvSpPr/>
            <p:nvPr/>
          </p:nvSpPr>
          <p:spPr>
            <a:xfrm>
              <a:off x="31750" y="31750"/>
              <a:ext cx="14238708" cy="10368115"/>
            </a:xfrm>
            <a:custGeom>
              <a:avLst/>
              <a:gdLst/>
              <a:ahLst/>
              <a:cxnLst/>
              <a:rect l="l" t="t" r="r" b="b"/>
              <a:pathLst>
                <a:path w="14238708" h="10368115">
                  <a:moveTo>
                    <a:pt x="14145997" y="10368115"/>
                  </a:moveTo>
                  <a:lnTo>
                    <a:pt x="92710" y="10368115"/>
                  </a:lnTo>
                  <a:cubicBezTo>
                    <a:pt x="41910" y="10368115"/>
                    <a:pt x="0" y="10326205"/>
                    <a:pt x="0" y="1027540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4144727" y="0"/>
                  </a:lnTo>
                  <a:cubicBezTo>
                    <a:pt x="14195527" y="0"/>
                    <a:pt x="14237438" y="41910"/>
                    <a:pt x="14237438" y="92710"/>
                  </a:cubicBezTo>
                  <a:lnTo>
                    <a:pt x="14237438" y="10274136"/>
                  </a:lnTo>
                  <a:cubicBezTo>
                    <a:pt x="14238708" y="10326205"/>
                    <a:pt x="14196797" y="10368115"/>
                    <a:pt x="14145997" y="10368115"/>
                  </a:cubicBezTo>
                  <a:close/>
                </a:path>
              </a:pathLst>
            </a:custGeom>
            <a:solidFill>
              <a:srgbClr val="FFFEF7"/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3D47975-A494-E295-B9FF-C31C6E7BFFAD}"/>
                </a:ext>
              </a:extLst>
            </p:cNvPr>
            <p:cNvSpPr/>
            <p:nvPr/>
          </p:nvSpPr>
          <p:spPr>
            <a:xfrm>
              <a:off x="0" y="0"/>
              <a:ext cx="14302208" cy="10431616"/>
            </a:xfrm>
            <a:custGeom>
              <a:avLst/>
              <a:gdLst/>
              <a:ahLst/>
              <a:cxnLst/>
              <a:rect l="l" t="t" r="r" b="b"/>
              <a:pathLst>
                <a:path w="14302208" h="10431616">
                  <a:moveTo>
                    <a:pt x="14177747" y="59690"/>
                  </a:moveTo>
                  <a:cubicBezTo>
                    <a:pt x="14213308" y="59690"/>
                    <a:pt x="14242518" y="88900"/>
                    <a:pt x="14242518" y="124460"/>
                  </a:cubicBezTo>
                  <a:lnTo>
                    <a:pt x="14242518" y="10307155"/>
                  </a:lnTo>
                  <a:cubicBezTo>
                    <a:pt x="14242518" y="10342716"/>
                    <a:pt x="14213308" y="10371926"/>
                    <a:pt x="14177747" y="10371926"/>
                  </a:cubicBezTo>
                  <a:lnTo>
                    <a:pt x="124460" y="10371926"/>
                  </a:lnTo>
                  <a:cubicBezTo>
                    <a:pt x="88900" y="10371926"/>
                    <a:pt x="59690" y="10342716"/>
                    <a:pt x="59690" y="1030715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4177749" y="59690"/>
                  </a:lnTo>
                  <a:moveTo>
                    <a:pt x="1417774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307155"/>
                  </a:lnTo>
                  <a:cubicBezTo>
                    <a:pt x="0" y="10375736"/>
                    <a:pt x="55880" y="10431616"/>
                    <a:pt x="124460" y="10431616"/>
                  </a:cubicBezTo>
                  <a:lnTo>
                    <a:pt x="14177749" y="10431616"/>
                  </a:lnTo>
                  <a:cubicBezTo>
                    <a:pt x="14246327" y="10431616"/>
                    <a:pt x="14302208" y="10375736"/>
                    <a:pt x="14302208" y="10307155"/>
                  </a:cubicBezTo>
                  <a:lnTo>
                    <a:pt x="14302208" y="124460"/>
                  </a:lnTo>
                  <a:cubicBezTo>
                    <a:pt x="14302208" y="55880"/>
                    <a:pt x="14246327" y="0"/>
                    <a:pt x="14177749" y="0"/>
                  </a:cubicBezTo>
                  <a:close/>
                </a:path>
              </a:pathLst>
            </a:custGeom>
            <a:solidFill>
              <a:srgbClr val="191919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920DAB1E-2400-5F75-3364-BDD94F820443}"/>
              </a:ext>
            </a:extLst>
          </p:cNvPr>
          <p:cNvSpPr/>
          <p:nvPr/>
        </p:nvSpPr>
        <p:spPr>
          <a:xfrm>
            <a:off x="-49132" y="495300"/>
            <a:ext cx="5645092" cy="8153400"/>
          </a:xfrm>
          <a:custGeom>
            <a:avLst/>
            <a:gdLst/>
            <a:ahLst/>
            <a:cxnLst/>
            <a:rect l="l" t="t" r="r" b="b"/>
            <a:pathLst>
              <a:path w="7628315" h="9557115">
                <a:moveTo>
                  <a:pt x="0" y="0"/>
                </a:moveTo>
                <a:lnTo>
                  <a:pt x="7628316" y="0"/>
                </a:lnTo>
                <a:lnTo>
                  <a:pt x="7628316" y="9557114"/>
                </a:lnTo>
                <a:lnTo>
                  <a:pt x="0" y="95571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5BA60DCA-99CA-6BA8-7983-811A689E4362}"/>
              </a:ext>
            </a:extLst>
          </p:cNvPr>
          <p:cNvGrpSpPr>
            <a:grpSpLocks noChangeAspect="1"/>
          </p:cNvGrpSpPr>
          <p:nvPr/>
        </p:nvGrpSpPr>
        <p:grpSpPr>
          <a:xfrm rot="-460589">
            <a:off x="1133822" y="4057609"/>
            <a:ext cx="3612404" cy="3612389"/>
            <a:chOff x="0" y="0"/>
            <a:chExt cx="6350025" cy="63500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7733CF6-1294-3A36-78C2-4F94ECF4FC14}"/>
                </a:ext>
              </a:extLst>
            </p:cNvPr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4"/>
              <a:stretch>
                <a:fillRect t="-24906" b="-24906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02710EAF-9095-F9FB-E0FF-DCAD67284E17}"/>
              </a:ext>
            </a:extLst>
          </p:cNvPr>
          <p:cNvSpPr txBox="1"/>
          <p:nvPr/>
        </p:nvSpPr>
        <p:spPr>
          <a:xfrm>
            <a:off x="11431791" y="1255433"/>
            <a:ext cx="4194128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0667" lvl="1">
              <a:lnSpc>
                <a:spcPts val="3639"/>
              </a:lnSpc>
            </a:pPr>
            <a:r>
              <a:rPr lang="en-GB" sz="4400" dirty="0">
                <a:solidFill>
                  <a:schemeClr val="accent2"/>
                </a:solidFill>
                <a:latin typeface="Handy Casual" panose="020B0604020202020204" charset="0"/>
              </a:rPr>
              <a:t>Decision Support</a:t>
            </a:r>
            <a:endParaRPr lang="en-US" sz="4400" dirty="0">
              <a:solidFill>
                <a:schemeClr val="accent2"/>
              </a:solidFill>
              <a:latin typeface="Handy Casual" panose="020B0604020202020204" charset="0"/>
              <a:ea typeface="TAN Headline"/>
              <a:cs typeface="TAN Headline"/>
              <a:sym typeface="TAN Headline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AEBE2A78-2097-2519-5B5C-B13F83B60B7E}"/>
              </a:ext>
            </a:extLst>
          </p:cNvPr>
          <p:cNvSpPr txBox="1"/>
          <p:nvPr/>
        </p:nvSpPr>
        <p:spPr>
          <a:xfrm>
            <a:off x="11748681" y="1745926"/>
            <a:ext cx="5987688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GB" sz="4000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LLMs </a:t>
            </a:r>
            <a:r>
              <a:rPr lang="en-GB" sz="4000" dirty="0" err="1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analyze</a:t>
            </a:r>
            <a:r>
              <a:rPr lang="en-GB" sz="4000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 large volumes of text data (such as policies, feedback, or reports) to identify insights, trends, and recommendations for data-driven decisions</a:t>
            </a:r>
            <a:endParaRPr lang="en-US" sz="4000" dirty="0">
              <a:solidFill>
                <a:srgbClr val="000000"/>
              </a:solidFill>
              <a:latin typeface="Handy Casual"/>
              <a:ea typeface="Handy Casual"/>
              <a:cs typeface="Handy Casual"/>
              <a:sym typeface="Handy Casual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D634FFB9-A135-5AB4-720E-63EB9833A4BC}"/>
              </a:ext>
            </a:extLst>
          </p:cNvPr>
          <p:cNvSpPr txBox="1"/>
          <p:nvPr/>
        </p:nvSpPr>
        <p:spPr>
          <a:xfrm rot="-466770">
            <a:off x="1590569" y="2984556"/>
            <a:ext cx="2698909" cy="570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29"/>
              </a:lnSpc>
              <a:spcBef>
                <a:spcPct val="0"/>
              </a:spcBef>
            </a:pPr>
            <a:r>
              <a:rPr lang="en-US" sz="3378" dirty="0">
                <a:solidFill>
                  <a:srgbClr val="000000"/>
                </a:solidFill>
                <a:latin typeface="TAN Headline"/>
                <a:ea typeface="TAN Headline"/>
                <a:cs typeface="TAN Headline"/>
                <a:sym typeface="TAN Headline"/>
              </a:rPr>
              <a:t>LLMs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056EC1BF-A7D8-64B2-145A-0676D8B0604E}"/>
              </a:ext>
            </a:extLst>
          </p:cNvPr>
          <p:cNvSpPr txBox="1"/>
          <p:nvPr/>
        </p:nvSpPr>
        <p:spPr>
          <a:xfrm>
            <a:off x="6172005" y="1344560"/>
            <a:ext cx="4194128" cy="372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35"/>
              </a:lnSpc>
            </a:pPr>
            <a:r>
              <a:rPr lang="en-GB" sz="4400" dirty="0">
                <a:solidFill>
                  <a:schemeClr val="accent2"/>
                </a:solidFill>
                <a:latin typeface="Handy Casual"/>
                <a:ea typeface="Handy Casual"/>
                <a:cs typeface="Handy Casual"/>
                <a:sym typeface="Handy Casual"/>
              </a:rPr>
              <a:t>Knowledge Accessibility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1C47C55-1D40-40D6-4A4B-B80C85664F0A}"/>
              </a:ext>
            </a:extLst>
          </p:cNvPr>
          <p:cNvSpPr txBox="1"/>
          <p:nvPr/>
        </p:nvSpPr>
        <p:spPr>
          <a:xfrm>
            <a:off x="5859878" y="5043591"/>
            <a:ext cx="5526113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0667" lvl="1">
              <a:lnSpc>
                <a:spcPts val="3639"/>
              </a:lnSpc>
            </a:pPr>
            <a:r>
              <a:rPr lang="en-GB" sz="4400" dirty="0">
                <a:solidFill>
                  <a:schemeClr val="accent2"/>
                </a:solidFill>
                <a:latin typeface="Handy Casual" panose="020B0604020202020204" charset="0"/>
              </a:rPr>
              <a:t>Productivity Enhancement</a:t>
            </a:r>
            <a:endParaRPr lang="en-US" sz="4400" dirty="0">
              <a:solidFill>
                <a:schemeClr val="accent2"/>
              </a:solidFill>
              <a:latin typeface="Handy Casual" panose="020B0604020202020204" charset="0"/>
              <a:ea typeface="TAN Headline"/>
              <a:cs typeface="TAN Headline"/>
              <a:sym typeface="TAN Headline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20FBC904-20A2-B714-5C9D-6DC887E38CBF}"/>
              </a:ext>
            </a:extLst>
          </p:cNvPr>
          <p:cNvSpPr txBox="1"/>
          <p:nvPr/>
        </p:nvSpPr>
        <p:spPr>
          <a:xfrm>
            <a:off x="11431791" y="5060807"/>
            <a:ext cx="595099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0667" lvl="1" algn="l">
              <a:lnSpc>
                <a:spcPts val="3639"/>
              </a:lnSpc>
            </a:pPr>
            <a:r>
              <a:rPr lang="en-US" sz="4400" dirty="0">
                <a:solidFill>
                  <a:schemeClr val="accent2"/>
                </a:solidFill>
                <a:latin typeface="Handy Casual" panose="020B0604020202020204" charset="0"/>
                <a:ea typeface="TAN Headline"/>
                <a:cs typeface="TAN Headline"/>
                <a:sym typeface="TAN Headline"/>
              </a:rPr>
              <a:t>Innovation and Personalization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C7FB3BC1-9EBC-5402-AF86-9B3BBB43B16E}"/>
              </a:ext>
            </a:extLst>
          </p:cNvPr>
          <p:cNvSpPr txBox="1"/>
          <p:nvPr/>
        </p:nvSpPr>
        <p:spPr>
          <a:xfrm>
            <a:off x="6162502" y="1691353"/>
            <a:ext cx="4952490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GB" sz="4000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LLMs make complex information easy to access and understand by summarizing, or explaining content in natural language..</a:t>
            </a:r>
            <a:endParaRPr lang="en-US" sz="2399" dirty="0">
              <a:solidFill>
                <a:srgbClr val="000000"/>
              </a:solidFill>
              <a:latin typeface="Handy Casual"/>
              <a:ea typeface="Handy Casual"/>
              <a:cs typeface="Handy Casual"/>
              <a:sym typeface="Handy Casual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82290892-9BFA-97D0-68A1-DD42BECAAB72}"/>
              </a:ext>
            </a:extLst>
          </p:cNvPr>
          <p:cNvSpPr/>
          <p:nvPr/>
        </p:nvSpPr>
        <p:spPr>
          <a:xfrm rot="-1568932">
            <a:off x="9984499" y="8246443"/>
            <a:ext cx="1144336" cy="1640625"/>
          </a:xfrm>
          <a:custGeom>
            <a:avLst/>
            <a:gdLst/>
            <a:ahLst/>
            <a:cxnLst/>
            <a:rect l="l" t="t" r="r" b="b"/>
            <a:pathLst>
              <a:path w="1144336" h="1640625">
                <a:moveTo>
                  <a:pt x="0" y="0"/>
                </a:moveTo>
                <a:lnTo>
                  <a:pt x="1144337" y="0"/>
                </a:lnTo>
                <a:lnTo>
                  <a:pt x="1144337" y="1640626"/>
                </a:lnTo>
                <a:lnTo>
                  <a:pt x="0" y="16406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6B4A1152-3E2C-D2F5-1DB0-A292F30A6DBC}"/>
              </a:ext>
            </a:extLst>
          </p:cNvPr>
          <p:cNvSpPr/>
          <p:nvPr/>
        </p:nvSpPr>
        <p:spPr>
          <a:xfrm rot="5027046">
            <a:off x="16478929" y="261742"/>
            <a:ext cx="1514128" cy="1379233"/>
          </a:xfrm>
          <a:custGeom>
            <a:avLst/>
            <a:gdLst/>
            <a:ahLst/>
            <a:cxnLst/>
            <a:rect l="l" t="t" r="r" b="b"/>
            <a:pathLst>
              <a:path w="1514128" h="1379233">
                <a:moveTo>
                  <a:pt x="0" y="0"/>
                </a:moveTo>
                <a:lnTo>
                  <a:pt x="1514129" y="0"/>
                </a:lnTo>
                <a:lnTo>
                  <a:pt x="1514129" y="1379234"/>
                </a:lnTo>
                <a:lnTo>
                  <a:pt x="0" y="13792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id="{BF055ADC-B12B-E0B3-EBEA-CE10EC32E4D3}"/>
              </a:ext>
            </a:extLst>
          </p:cNvPr>
          <p:cNvSpPr txBox="1"/>
          <p:nvPr/>
        </p:nvSpPr>
        <p:spPr>
          <a:xfrm>
            <a:off x="6120941" y="5614087"/>
            <a:ext cx="5442186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GB" sz="4000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They automate routine communication tasks — from drafting reports and coding to customer support — freeing humans for higher-level creative work.</a:t>
            </a:r>
            <a:endParaRPr lang="en-US" sz="4000" dirty="0">
              <a:solidFill>
                <a:srgbClr val="000000"/>
              </a:solidFill>
              <a:latin typeface="Handy Casual"/>
              <a:ea typeface="Handy Casual"/>
              <a:cs typeface="Handy Casual"/>
              <a:sym typeface="Handy Casual"/>
            </a:endParaRPr>
          </a:p>
        </p:txBody>
      </p:sp>
      <p:sp>
        <p:nvSpPr>
          <p:cNvPr id="30" name="Rectangle 7">
            <a:extLst>
              <a:ext uri="{FF2B5EF4-FFF2-40B4-BE49-F238E27FC236}">
                <a16:creationId xmlns:a16="http://schemas.microsoft.com/office/drawing/2014/main" id="{A914D35F-CB2D-34F1-6522-3D2B502B1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64818" y="920234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32" name="TextBox 15">
            <a:extLst>
              <a:ext uri="{FF2B5EF4-FFF2-40B4-BE49-F238E27FC236}">
                <a16:creationId xmlns:a16="http://schemas.microsoft.com/office/drawing/2014/main" id="{CA846E6F-8F80-EDFE-F3AA-4F1FD9F56320}"/>
              </a:ext>
            </a:extLst>
          </p:cNvPr>
          <p:cNvSpPr txBox="1"/>
          <p:nvPr/>
        </p:nvSpPr>
        <p:spPr>
          <a:xfrm>
            <a:off x="11693705" y="5614087"/>
            <a:ext cx="5950991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GB" sz="4000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By learning from vast data sources, LLMs enable new forms of personalized services — such as adaptive education, customized content creation, and intelligent tutoring system</a:t>
            </a:r>
            <a:endParaRPr lang="en-US" sz="4000" dirty="0">
              <a:solidFill>
                <a:srgbClr val="000000"/>
              </a:solidFill>
              <a:latin typeface="Handy Casual"/>
              <a:ea typeface="Handy Casual"/>
              <a:cs typeface="Handy Casual"/>
              <a:sym typeface="Handy Casual"/>
            </a:endParaRPr>
          </a:p>
        </p:txBody>
      </p:sp>
    </p:spTree>
    <p:extLst>
      <p:ext uri="{BB962C8B-B14F-4D97-AF65-F5344CB8AC3E}">
        <p14:creationId xmlns:p14="http://schemas.microsoft.com/office/powerpoint/2010/main" val="3262937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4627" y="1498898"/>
            <a:ext cx="15607023" cy="7510732"/>
            <a:chOff x="0" y="0"/>
            <a:chExt cx="21260769" cy="10231544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21197269" cy="10168044"/>
            </a:xfrm>
            <a:custGeom>
              <a:avLst/>
              <a:gdLst/>
              <a:ahLst/>
              <a:cxnLst/>
              <a:rect l="l" t="t" r="r" b="b"/>
              <a:pathLst>
                <a:path w="21197269" h="10168044">
                  <a:moveTo>
                    <a:pt x="21104560" y="10168044"/>
                  </a:moveTo>
                  <a:lnTo>
                    <a:pt x="92710" y="10168044"/>
                  </a:lnTo>
                  <a:cubicBezTo>
                    <a:pt x="41910" y="10168044"/>
                    <a:pt x="0" y="10126134"/>
                    <a:pt x="0" y="1007533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1103290" y="0"/>
                  </a:lnTo>
                  <a:cubicBezTo>
                    <a:pt x="21154090" y="0"/>
                    <a:pt x="21195999" y="41910"/>
                    <a:pt x="21195999" y="92710"/>
                  </a:cubicBezTo>
                  <a:lnTo>
                    <a:pt x="21195999" y="10074064"/>
                  </a:lnTo>
                  <a:cubicBezTo>
                    <a:pt x="21197269" y="10126134"/>
                    <a:pt x="21155360" y="10168044"/>
                    <a:pt x="21104560" y="10168044"/>
                  </a:cubicBezTo>
                  <a:close/>
                </a:path>
              </a:pathLst>
            </a:custGeom>
            <a:solidFill>
              <a:srgbClr val="FFFEF7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21260769" cy="10231544"/>
            </a:xfrm>
            <a:custGeom>
              <a:avLst/>
              <a:gdLst/>
              <a:ahLst/>
              <a:cxnLst/>
              <a:rect l="l" t="t" r="r" b="b"/>
              <a:pathLst>
                <a:path w="21260769" h="10231544">
                  <a:moveTo>
                    <a:pt x="21136310" y="59690"/>
                  </a:moveTo>
                  <a:cubicBezTo>
                    <a:pt x="21171869" y="59690"/>
                    <a:pt x="21201080" y="88900"/>
                    <a:pt x="21201080" y="124460"/>
                  </a:cubicBezTo>
                  <a:lnTo>
                    <a:pt x="21201080" y="10107084"/>
                  </a:lnTo>
                  <a:cubicBezTo>
                    <a:pt x="21201080" y="10142644"/>
                    <a:pt x="21171869" y="10171854"/>
                    <a:pt x="21136310" y="10171854"/>
                  </a:cubicBezTo>
                  <a:lnTo>
                    <a:pt x="124460" y="10171854"/>
                  </a:lnTo>
                  <a:cubicBezTo>
                    <a:pt x="88900" y="10171854"/>
                    <a:pt x="59690" y="10142644"/>
                    <a:pt x="59690" y="1010708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1136310" y="59690"/>
                  </a:lnTo>
                  <a:moveTo>
                    <a:pt x="2113631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107084"/>
                  </a:lnTo>
                  <a:cubicBezTo>
                    <a:pt x="0" y="10175664"/>
                    <a:pt x="55880" y="10231544"/>
                    <a:pt x="124460" y="10231544"/>
                  </a:cubicBezTo>
                  <a:lnTo>
                    <a:pt x="21136310" y="10231544"/>
                  </a:lnTo>
                  <a:cubicBezTo>
                    <a:pt x="21204890" y="10231544"/>
                    <a:pt x="21260769" y="10175664"/>
                    <a:pt x="21260769" y="10107084"/>
                  </a:cubicBezTo>
                  <a:lnTo>
                    <a:pt x="21260769" y="124460"/>
                  </a:lnTo>
                  <a:cubicBezTo>
                    <a:pt x="21260769" y="55880"/>
                    <a:pt x="21204890" y="0"/>
                    <a:pt x="21136310" y="0"/>
                  </a:cubicBezTo>
                  <a:close/>
                </a:path>
              </a:pathLst>
            </a:custGeom>
            <a:solidFill>
              <a:srgbClr val="191919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" name="Freeform 5"/>
          <p:cNvSpPr/>
          <p:nvPr/>
        </p:nvSpPr>
        <p:spPr>
          <a:xfrm rot="231717">
            <a:off x="-1154824" y="239524"/>
            <a:ext cx="10406808" cy="5430462"/>
          </a:xfrm>
          <a:custGeom>
            <a:avLst/>
            <a:gdLst/>
            <a:ahLst/>
            <a:cxnLst/>
            <a:rect l="l" t="t" r="r" b="b"/>
            <a:pathLst>
              <a:path w="10406808" h="5430462">
                <a:moveTo>
                  <a:pt x="0" y="0"/>
                </a:moveTo>
                <a:lnTo>
                  <a:pt x="10406808" y="0"/>
                </a:lnTo>
                <a:lnTo>
                  <a:pt x="10406808" y="5430461"/>
                </a:lnTo>
                <a:lnTo>
                  <a:pt x="0" y="5430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grpSp>
        <p:nvGrpSpPr>
          <p:cNvPr id="6" name="Group 6"/>
          <p:cNvGrpSpPr/>
          <p:nvPr/>
        </p:nvGrpSpPr>
        <p:grpSpPr>
          <a:xfrm>
            <a:off x="9471059" y="2169295"/>
            <a:ext cx="681985" cy="681985"/>
            <a:chOff x="0" y="0"/>
            <a:chExt cx="909313" cy="909313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909313" cy="909313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7CFF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4339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39295" y="-12474"/>
              <a:ext cx="630724" cy="858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65"/>
                </a:lnSpc>
                <a:spcBef>
                  <a:spcPct val="0"/>
                </a:spcBef>
              </a:pPr>
              <a:r>
                <a:rPr lang="en-US" sz="3903" spc="78" dirty="0">
                  <a:solidFill>
                    <a:srgbClr val="FFFFFF"/>
                  </a:solidFill>
                  <a:latin typeface="TAN Headline"/>
                  <a:ea typeface="TAN Headline"/>
                  <a:cs typeface="TAN Headline"/>
                  <a:sym typeface="TAN Headline"/>
                </a:rPr>
                <a:t>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71059" y="5811008"/>
            <a:ext cx="681985" cy="681985"/>
            <a:chOff x="0" y="0"/>
            <a:chExt cx="909313" cy="909313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909313" cy="909313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7CFF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4339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39295" y="-7517"/>
              <a:ext cx="630724" cy="858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65"/>
                </a:lnSpc>
                <a:spcBef>
                  <a:spcPct val="0"/>
                </a:spcBef>
              </a:pPr>
              <a:r>
                <a:rPr lang="en-US" sz="3903" spc="78">
                  <a:solidFill>
                    <a:srgbClr val="FFFFFF"/>
                  </a:solidFill>
                  <a:latin typeface="TAN Headline"/>
                  <a:ea typeface="TAN Headline"/>
                  <a:cs typeface="TAN Headline"/>
                  <a:sym typeface="TAN Headline"/>
                </a:rPr>
                <a:t>2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359899" y="2265812"/>
            <a:ext cx="5590653" cy="43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GB" sz="2800" b="1" dirty="0"/>
              <a:t>Why IT Ethics Matter</a:t>
            </a:r>
            <a:r>
              <a:rPr lang="en-US" sz="2499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.</a:t>
            </a:r>
          </a:p>
        </p:txBody>
      </p:sp>
      <p:sp>
        <p:nvSpPr>
          <p:cNvPr id="23" name="TextBox 23"/>
          <p:cNvSpPr txBox="1"/>
          <p:nvPr/>
        </p:nvSpPr>
        <p:spPr>
          <a:xfrm rot="282144">
            <a:off x="3351486" y="1621597"/>
            <a:ext cx="4286785" cy="194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70"/>
              </a:lnSpc>
            </a:pPr>
            <a:r>
              <a:rPr lang="en-US" sz="6882" dirty="0">
                <a:solidFill>
                  <a:srgbClr val="000000"/>
                </a:solidFill>
                <a:latin typeface="TAN Headline"/>
                <a:ea typeface="TAN Headline"/>
                <a:cs typeface="TAN Headline"/>
                <a:sym typeface="TAN Headline"/>
              </a:rPr>
              <a:t>Ethical View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437912" y="6650708"/>
            <a:ext cx="5845302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0"/>
              </a:lnSpc>
            </a:pPr>
            <a:r>
              <a:rPr lang="en-GB" sz="3600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Morals: personal beliefs shaped by culture, religion, upbringing.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410436" y="5848985"/>
            <a:ext cx="6085558" cy="441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GB" sz="2800" b="1" dirty="0"/>
              <a:t>Myth of Amoral Computing</a:t>
            </a:r>
            <a:r>
              <a:rPr lang="en-US" sz="2599" b="1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454595" y="5508094"/>
            <a:ext cx="5845302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0"/>
              </a:lnSpc>
            </a:pPr>
            <a:r>
              <a:rPr lang="en-GB" sz="3600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Ethics: what is good or bad; moral duty and obligation.</a:t>
            </a:r>
          </a:p>
          <a:p>
            <a:pPr algn="l">
              <a:lnSpc>
                <a:spcPts val="3310"/>
              </a:lnSpc>
            </a:pPr>
            <a:endParaRPr lang="en-GB" sz="3600" dirty="0">
              <a:solidFill>
                <a:srgbClr val="000000"/>
              </a:solidFill>
              <a:latin typeface="Handy Casual"/>
              <a:ea typeface="Handy Casual"/>
              <a:cs typeface="Handy Casual"/>
              <a:sym typeface="Handy Casual"/>
            </a:endParaRPr>
          </a:p>
        </p:txBody>
      </p:sp>
      <p:sp>
        <p:nvSpPr>
          <p:cNvPr id="28" name="Freeform 28"/>
          <p:cNvSpPr/>
          <p:nvPr/>
        </p:nvSpPr>
        <p:spPr>
          <a:xfrm rot="-10800000">
            <a:off x="-3798639" y="8684891"/>
            <a:ext cx="11594212" cy="1602109"/>
          </a:xfrm>
          <a:custGeom>
            <a:avLst/>
            <a:gdLst/>
            <a:ahLst/>
            <a:cxnLst/>
            <a:rect l="l" t="t" r="r" b="b"/>
            <a:pathLst>
              <a:path w="11594212" h="1602109">
                <a:moveTo>
                  <a:pt x="0" y="0"/>
                </a:moveTo>
                <a:lnTo>
                  <a:pt x="11594211" y="0"/>
                </a:lnTo>
                <a:lnTo>
                  <a:pt x="11594211" y="1602109"/>
                </a:lnTo>
                <a:lnTo>
                  <a:pt x="0" y="16021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9" name="Freeform 29"/>
          <p:cNvSpPr/>
          <p:nvPr/>
        </p:nvSpPr>
        <p:spPr>
          <a:xfrm>
            <a:off x="10023135" y="0"/>
            <a:ext cx="10847286" cy="1498898"/>
          </a:xfrm>
          <a:custGeom>
            <a:avLst/>
            <a:gdLst/>
            <a:ahLst/>
            <a:cxnLst/>
            <a:rect l="l" t="t" r="r" b="b"/>
            <a:pathLst>
              <a:path w="10847286" h="1498898">
                <a:moveTo>
                  <a:pt x="0" y="0"/>
                </a:moveTo>
                <a:lnTo>
                  <a:pt x="10847286" y="0"/>
                </a:lnTo>
                <a:lnTo>
                  <a:pt x="10847286" y="1498898"/>
                </a:lnTo>
                <a:lnTo>
                  <a:pt x="0" y="14988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0" name="Freeform 30"/>
          <p:cNvSpPr/>
          <p:nvPr/>
        </p:nvSpPr>
        <p:spPr>
          <a:xfrm>
            <a:off x="14381574" y="3163955"/>
            <a:ext cx="2285170" cy="2111657"/>
          </a:xfrm>
          <a:custGeom>
            <a:avLst/>
            <a:gdLst/>
            <a:ahLst/>
            <a:cxnLst/>
            <a:rect l="l" t="t" r="r" b="b"/>
            <a:pathLst>
              <a:path w="1979545" h="1979545">
                <a:moveTo>
                  <a:pt x="0" y="0"/>
                </a:moveTo>
                <a:lnTo>
                  <a:pt x="1979545" y="0"/>
                </a:lnTo>
                <a:lnTo>
                  <a:pt x="1979545" y="1979545"/>
                </a:lnTo>
                <a:lnTo>
                  <a:pt x="0" y="19795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1" name="Freeform 31"/>
          <p:cNvSpPr/>
          <p:nvPr/>
        </p:nvSpPr>
        <p:spPr>
          <a:xfrm>
            <a:off x="9965121" y="3163955"/>
            <a:ext cx="2081061" cy="2111657"/>
          </a:xfrm>
          <a:custGeom>
            <a:avLst/>
            <a:gdLst/>
            <a:ahLst/>
            <a:cxnLst/>
            <a:rect l="l" t="t" r="r" b="b"/>
            <a:pathLst>
              <a:path w="1979545" h="1979545">
                <a:moveTo>
                  <a:pt x="0" y="0"/>
                </a:moveTo>
                <a:lnTo>
                  <a:pt x="1979546" y="0"/>
                </a:lnTo>
                <a:lnTo>
                  <a:pt x="1979546" y="1979545"/>
                </a:lnTo>
                <a:lnTo>
                  <a:pt x="0" y="19795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2" name="TextBox 32"/>
          <p:cNvSpPr txBox="1"/>
          <p:nvPr/>
        </p:nvSpPr>
        <p:spPr>
          <a:xfrm>
            <a:off x="10073292" y="3475416"/>
            <a:ext cx="1918738" cy="16517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59"/>
              </a:lnSpc>
            </a:pPr>
            <a:r>
              <a:rPr lang="en-GB" sz="2400" dirty="0"/>
              <a:t>Technology</a:t>
            </a:r>
          </a:p>
          <a:p>
            <a:pPr>
              <a:lnSpc>
                <a:spcPts val="1559"/>
              </a:lnSpc>
            </a:pPr>
            <a:endParaRPr lang="en-GB" sz="2400" dirty="0"/>
          </a:p>
          <a:p>
            <a:pPr>
              <a:lnSpc>
                <a:spcPts val="1559"/>
              </a:lnSpc>
            </a:pPr>
            <a:r>
              <a:rPr lang="en-GB" sz="2400" dirty="0"/>
              <a:t> influences</a:t>
            </a:r>
          </a:p>
          <a:p>
            <a:pPr>
              <a:lnSpc>
                <a:spcPts val="1559"/>
              </a:lnSpc>
            </a:pPr>
            <a:endParaRPr lang="en-GB" sz="2400" dirty="0"/>
          </a:p>
          <a:p>
            <a:pPr>
              <a:lnSpc>
                <a:spcPts val="1559"/>
              </a:lnSpc>
            </a:pPr>
            <a:r>
              <a:rPr lang="en-GB" sz="2400" dirty="0"/>
              <a:t> decisions and</a:t>
            </a:r>
          </a:p>
          <a:p>
            <a:pPr>
              <a:lnSpc>
                <a:spcPts val="1559"/>
              </a:lnSpc>
            </a:pPr>
            <a:endParaRPr lang="en-GB" sz="2400" dirty="0"/>
          </a:p>
          <a:p>
            <a:pPr>
              <a:lnSpc>
                <a:spcPts val="1559"/>
              </a:lnSpc>
            </a:pPr>
            <a:r>
              <a:rPr lang="en-GB" sz="2400" dirty="0"/>
              <a:t> human lives.</a:t>
            </a:r>
          </a:p>
          <a:p>
            <a:pPr algn="l">
              <a:lnSpc>
                <a:spcPts val="1559"/>
              </a:lnSpc>
            </a:pPr>
            <a:endParaRPr lang="en-US" sz="2400" dirty="0">
              <a:solidFill>
                <a:srgbClr val="231F20"/>
              </a:solidFill>
              <a:latin typeface="Handy Casual"/>
              <a:ea typeface="Handy Casual"/>
              <a:cs typeface="Handy Casual"/>
              <a:sym typeface="Handy Casual"/>
            </a:endParaRPr>
          </a:p>
        </p:txBody>
      </p:sp>
      <p:sp>
        <p:nvSpPr>
          <p:cNvPr id="33" name="Freeform 33"/>
          <p:cNvSpPr/>
          <p:nvPr/>
        </p:nvSpPr>
        <p:spPr>
          <a:xfrm>
            <a:off x="12173428" y="3163955"/>
            <a:ext cx="2081061" cy="2111657"/>
          </a:xfrm>
          <a:custGeom>
            <a:avLst/>
            <a:gdLst/>
            <a:ahLst/>
            <a:cxnLst/>
            <a:rect l="l" t="t" r="r" b="b"/>
            <a:pathLst>
              <a:path w="1979545" h="1979545">
                <a:moveTo>
                  <a:pt x="0" y="0"/>
                </a:moveTo>
                <a:lnTo>
                  <a:pt x="1979546" y="0"/>
                </a:lnTo>
                <a:lnTo>
                  <a:pt x="1979546" y="1979545"/>
                </a:lnTo>
                <a:lnTo>
                  <a:pt x="0" y="19795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4" name="TextBox 34"/>
          <p:cNvSpPr txBox="1"/>
          <p:nvPr/>
        </p:nvSpPr>
        <p:spPr>
          <a:xfrm>
            <a:off x="12313629" y="3308333"/>
            <a:ext cx="1979545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GB" sz="2400" dirty="0"/>
              <a:t>Decision-makers often underestimate long-term implications.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478831" y="3403112"/>
            <a:ext cx="2285170" cy="1872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59"/>
              </a:lnSpc>
            </a:pPr>
            <a:r>
              <a:rPr lang="en-GB" sz="2400" dirty="0"/>
              <a:t>Ethical IT</a:t>
            </a:r>
          </a:p>
          <a:p>
            <a:pPr>
              <a:lnSpc>
                <a:spcPts val="1559"/>
              </a:lnSpc>
            </a:pPr>
            <a:endParaRPr lang="en-GB" sz="2400" dirty="0"/>
          </a:p>
          <a:p>
            <a:pPr>
              <a:lnSpc>
                <a:spcPts val="1559"/>
              </a:lnSpc>
            </a:pPr>
            <a:r>
              <a:rPr lang="en-GB" sz="2400" dirty="0"/>
              <a:t> management</a:t>
            </a:r>
          </a:p>
          <a:p>
            <a:pPr>
              <a:lnSpc>
                <a:spcPts val="1559"/>
              </a:lnSpc>
            </a:pPr>
            <a:endParaRPr lang="en-GB" sz="2400" dirty="0"/>
          </a:p>
          <a:p>
            <a:pPr>
              <a:lnSpc>
                <a:spcPts val="1559"/>
              </a:lnSpc>
            </a:pPr>
            <a:r>
              <a:rPr lang="en-GB" sz="2400" dirty="0"/>
              <a:t> ensures</a:t>
            </a:r>
          </a:p>
          <a:p>
            <a:pPr>
              <a:lnSpc>
                <a:spcPts val="1559"/>
              </a:lnSpc>
            </a:pPr>
            <a:endParaRPr lang="en-GB" sz="2400" dirty="0"/>
          </a:p>
          <a:p>
            <a:pPr>
              <a:lnSpc>
                <a:spcPts val="1559"/>
              </a:lnSpc>
            </a:pPr>
            <a:r>
              <a:rPr lang="en-GB" sz="2400" dirty="0"/>
              <a:t> responsibility</a:t>
            </a:r>
          </a:p>
          <a:p>
            <a:pPr>
              <a:lnSpc>
                <a:spcPts val="1559"/>
              </a:lnSpc>
            </a:pPr>
            <a:endParaRPr lang="en-GB" sz="2400" dirty="0"/>
          </a:p>
          <a:p>
            <a:pPr>
              <a:lnSpc>
                <a:spcPts val="1559"/>
              </a:lnSpc>
            </a:pPr>
            <a:r>
              <a:rPr lang="en-GB" sz="2400" dirty="0"/>
              <a:t> and fairness.</a:t>
            </a:r>
            <a:endParaRPr lang="en-US" sz="2400" dirty="0">
              <a:solidFill>
                <a:srgbClr val="231F20"/>
              </a:solidFill>
              <a:latin typeface="Handy Casual"/>
              <a:ea typeface="Handy Casual"/>
              <a:cs typeface="Handy Casual"/>
              <a:sym typeface="Handy Casual"/>
            </a:endParaRPr>
          </a:p>
        </p:txBody>
      </p:sp>
      <p:sp>
        <p:nvSpPr>
          <p:cNvPr id="36" name="Freeform 36"/>
          <p:cNvSpPr/>
          <p:nvPr/>
        </p:nvSpPr>
        <p:spPr>
          <a:xfrm rot="-3617189" flipH="1">
            <a:off x="15767695" y="8040444"/>
            <a:ext cx="2983210" cy="2891002"/>
          </a:xfrm>
          <a:custGeom>
            <a:avLst/>
            <a:gdLst/>
            <a:ahLst/>
            <a:cxnLst/>
            <a:rect l="l" t="t" r="r" b="b"/>
            <a:pathLst>
              <a:path w="2983210" h="2891002">
                <a:moveTo>
                  <a:pt x="2983210" y="0"/>
                </a:moveTo>
                <a:lnTo>
                  <a:pt x="0" y="0"/>
                </a:lnTo>
                <a:lnTo>
                  <a:pt x="0" y="2891002"/>
                </a:lnTo>
                <a:lnTo>
                  <a:pt x="2983210" y="2891002"/>
                </a:lnTo>
                <a:lnTo>
                  <a:pt x="298321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7" name="TextBox 24">
            <a:extLst>
              <a:ext uri="{FF2B5EF4-FFF2-40B4-BE49-F238E27FC236}">
                <a16:creationId xmlns:a16="http://schemas.microsoft.com/office/drawing/2014/main" id="{1470787A-4CA1-A5F4-11D8-FD470AEC6E48}"/>
              </a:ext>
            </a:extLst>
          </p:cNvPr>
          <p:cNvSpPr txBox="1"/>
          <p:nvPr/>
        </p:nvSpPr>
        <p:spPr>
          <a:xfrm>
            <a:off x="2472683" y="7728398"/>
            <a:ext cx="5845302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0"/>
              </a:lnSpc>
            </a:pPr>
            <a:r>
              <a:rPr lang="en-GB" sz="4000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Law: formalized rules that may lag societal ethics.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22F4445-DB76-B0A3-331D-1C51909AC4C0}"/>
              </a:ext>
            </a:extLst>
          </p:cNvPr>
          <p:cNvSpPr txBox="1"/>
          <p:nvPr/>
        </p:nvSpPr>
        <p:spPr>
          <a:xfrm>
            <a:off x="9028693" y="6757891"/>
            <a:ext cx="123355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b="1" dirty="0"/>
              <a:t>Computers perceived as incapable of moral judgment.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b="1" dirty="0"/>
              <a:t>Users deflect responsibility to technology.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b="1" dirty="0"/>
              <a:t>Managers must own ethical outcomes of design and deployment.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E6C2F5-8533-D25F-8749-2209D2157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F8BE6B1-5681-E797-1A93-FE018C43BDC2}"/>
              </a:ext>
            </a:extLst>
          </p:cNvPr>
          <p:cNvGrpSpPr/>
          <p:nvPr/>
        </p:nvGrpSpPr>
        <p:grpSpPr>
          <a:xfrm>
            <a:off x="1404627" y="1498898"/>
            <a:ext cx="15607023" cy="7510732"/>
            <a:chOff x="0" y="0"/>
            <a:chExt cx="21260769" cy="1023154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0634B3E-35C3-D30A-2DD7-1734412FC113}"/>
                </a:ext>
              </a:extLst>
            </p:cNvPr>
            <p:cNvSpPr/>
            <p:nvPr/>
          </p:nvSpPr>
          <p:spPr>
            <a:xfrm>
              <a:off x="31750" y="31750"/>
              <a:ext cx="21197269" cy="10168044"/>
            </a:xfrm>
            <a:custGeom>
              <a:avLst/>
              <a:gdLst/>
              <a:ahLst/>
              <a:cxnLst/>
              <a:rect l="l" t="t" r="r" b="b"/>
              <a:pathLst>
                <a:path w="21197269" h="10168044">
                  <a:moveTo>
                    <a:pt x="21104560" y="10168044"/>
                  </a:moveTo>
                  <a:lnTo>
                    <a:pt x="92710" y="10168044"/>
                  </a:lnTo>
                  <a:cubicBezTo>
                    <a:pt x="41910" y="10168044"/>
                    <a:pt x="0" y="10126134"/>
                    <a:pt x="0" y="1007533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1103290" y="0"/>
                  </a:lnTo>
                  <a:cubicBezTo>
                    <a:pt x="21154090" y="0"/>
                    <a:pt x="21195999" y="41910"/>
                    <a:pt x="21195999" y="92710"/>
                  </a:cubicBezTo>
                  <a:lnTo>
                    <a:pt x="21195999" y="10074064"/>
                  </a:lnTo>
                  <a:cubicBezTo>
                    <a:pt x="21197269" y="10126134"/>
                    <a:pt x="21155360" y="10168044"/>
                    <a:pt x="21104560" y="10168044"/>
                  </a:cubicBezTo>
                  <a:close/>
                </a:path>
              </a:pathLst>
            </a:custGeom>
            <a:solidFill>
              <a:srgbClr val="FFFEF7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2D1DA89-0E55-431B-68FA-FE9A17D40973}"/>
                </a:ext>
              </a:extLst>
            </p:cNvPr>
            <p:cNvSpPr/>
            <p:nvPr/>
          </p:nvSpPr>
          <p:spPr>
            <a:xfrm>
              <a:off x="0" y="0"/>
              <a:ext cx="21260769" cy="10231544"/>
            </a:xfrm>
            <a:custGeom>
              <a:avLst/>
              <a:gdLst/>
              <a:ahLst/>
              <a:cxnLst/>
              <a:rect l="l" t="t" r="r" b="b"/>
              <a:pathLst>
                <a:path w="21260769" h="10231544">
                  <a:moveTo>
                    <a:pt x="21136310" y="59690"/>
                  </a:moveTo>
                  <a:cubicBezTo>
                    <a:pt x="21171869" y="59690"/>
                    <a:pt x="21201080" y="88900"/>
                    <a:pt x="21201080" y="124460"/>
                  </a:cubicBezTo>
                  <a:lnTo>
                    <a:pt x="21201080" y="10107084"/>
                  </a:lnTo>
                  <a:cubicBezTo>
                    <a:pt x="21201080" y="10142644"/>
                    <a:pt x="21171869" y="10171854"/>
                    <a:pt x="21136310" y="10171854"/>
                  </a:cubicBezTo>
                  <a:lnTo>
                    <a:pt x="124460" y="10171854"/>
                  </a:lnTo>
                  <a:cubicBezTo>
                    <a:pt x="88900" y="10171854"/>
                    <a:pt x="59690" y="10142644"/>
                    <a:pt x="59690" y="1010708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1136310" y="59690"/>
                  </a:lnTo>
                  <a:moveTo>
                    <a:pt x="2113631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107084"/>
                  </a:lnTo>
                  <a:cubicBezTo>
                    <a:pt x="0" y="10175664"/>
                    <a:pt x="55880" y="10231544"/>
                    <a:pt x="124460" y="10231544"/>
                  </a:cubicBezTo>
                  <a:lnTo>
                    <a:pt x="21136310" y="10231544"/>
                  </a:lnTo>
                  <a:cubicBezTo>
                    <a:pt x="21204890" y="10231544"/>
                    <a:pt x="21260769" y="10175664"/>
                    <a:pt x="21260769" y="10107084"/>
                  </a:cubicBezTo>
                  <a:lnTo>
                    <a:pt x="21260769" y="124460"/>
                  </a:lnTo>
                  <a:cubicBezTo>
                    <a:pt x="21260769" y="55880"/>
                    <a:pt x="21204890" y="0"/>
                    <a:pt x="21136310" y="0"/>
                  </a:cubicBezTo>
                  <a:close/>
                </a:path>
              </a:pathLst>
            </a:custGeom>
            <a:solidFill>
              <a:srgbClr val="191919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1CA68508-568C-1DD9-4A72-B97A10B048D7}"/>
              </a:ext>
            </a:extLst>
          </p:cNvPr>
          <p:cNvSpPr/>
          <p:nvPr/>
        </p:nvSpPr>
        <p:spPr>
          <a:xfrm rot="231717">
            <a:off x="-1154824" y="239524"/>
            <a:ext cx="10406808" cy="5430462"/>
          </a:xfrm>
          <a:custGeom>
            <a:avLst/>
            <a:gdLst/>
            <a:ahLst/>
            <a:cxnLst/>
            <a:rect l="l" t="t" r="r" b="b"/>
            <a:pathLst>
              <a:path w="10406808" h="5430462">
                <a:moveTo>
                  <a:pt x="0" y="0"/>
                </a:moveTo>
                <a:lnTo>
                  <a:pt x="10406808" y="0"/>
                </a:lnTo>
                <a:lnTo>
                  <a:pt x="10406808" y="5430461"/>
                </a:lnTo>
                <a:lnTo>
                  <a:pt x="0" y="5430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C8FE5C81-C8DD-AA35-FA22-26AE8BD38375}"/>
              </a:ext>
            </a:extLst>
          </p:cNvPr>
          <p:cNvGrpSpPr/>
          <p:nvPr/>
        </p:nvGrpSpPr>
        <p:grpSpPr>
          <a:xfrm>
            <a:off x="9471059" y="2169295"/>
            <a:ext cx="681985" cy="681985"/>
            <a:chOff x="0" y="0"/>
            <a:chExt cx="909313" cy="909313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402A9B90-EC4D-8E7C-EE17-48FCA09BC2AE}"/>
                </a:ext>
              </a:extLst>
            </p:cNvPr>
            <p:cNvGrpSpPr/>
            <p:nvPr/>
          </p:nvGrpSpPr>
          <p:grpSpPr>
            <a:xfrm>
              <a:off x="0" y="0"/>
              <a:ext cx="909313" cy="909313"/>
              <a:chOff x="0" y="0"/>
              <a:chExt cx="812800" cy="812800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58D523B5-8183-654A-1D02-7A4C508D26B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7CFF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066AC4E6-1934-B03D-5948-550A51C95A69}"/>
                  </a:ext>
                </a:extLst>
              </p:cNvPr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4339"/>
                  </a:lnSpc>
                </a:pPr>
                <a:endParaRPr/>
              </a:p>
            </p:txBody>
          </p:sp>
        </p:grp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DE6506F4-B402-BE4F-8AB9-9C89AF498CD3}"/>
                </a:ext>
              </a:extLst>
            </p:cNvPr>
            <p:cNvSpPr txBox="1"/>
            <p:nvPr/>
          </p:nvSpPr>
          <p:spPr>
            <a:xfrm>
              <a:off x="139295" y="-12474"/>
              <a:ext cx="630724" cy="858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65"/>
                </a:lnSpc>
                <a:spcBef>
                  <a:spcPct val="0"/>
                </a:spcBef>
              </a:pPr>
              <a:r>
                <a:rPr lang="en-US" sz="3903" spc="78" dirty="0">
                  <a:solidFill>
                    <a:srgbClr val="FFFFFF"/>
                  </a:solidFill>
                  <a:latin typeface="TAN Headline"/>
                  <a:ea typeface="TAN Headline"/>
                  <a:cs typeface="TAN Headline"/>
                  <a:sym typeface="TAN Headline"/>
                </a:rPr>
                <a:t>1</a:t>
              </a:r>
            </a:p>
          </p:txBody>
        </p:sp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A6A2EF2D-9DD9-5688-BADC-28A59DA526C7}"/>
              </a:ext>
            </a:extLst>
          </p:cNvPr>
          <p:cNvSpPr txBox="1"/>
          <p:nvPr/>
        </p:nvSpPr>
        <p:spPr>
          <a:xfrm>
            <a:off x="10359899" y="2265812"/>
            <a:ext cx="5590653" cy="43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GB" sz="2800" b="1" dirty="0"/>
              <a:t>Work in groups</a:t>
            </a:r>
            <a:endParaRPr lang="en-US" sz="2499" dirty="0">
              <a:solidFill>
                <a:srgbClr val="000000"/>
              </a:solidFill>
              <a:latin typeface="Handy Casual"/>
              <a:ea typeface="Handy Casual"/>
              <a:cs typeface="Handy Casual"/>
              <a:sym typeface="Handy Casual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53509022-0442-4E5C-E855-BAB5207123AB}"/>
              </a:ext>
            </a:extLst>
          </p:cNvPr>
          <p:cNvSpPr txBox="1"/>
          <p:nvPr/>
        </p:nvSpPr>
        <p:spPr>
          <a:xfrm rot="282144">
            <a:off x="2339738" y="2067369"/>
            <a:ext cx="5300239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70"/>
              </a:lnSpc>
            </a:pPr>
            <a:r>
              <a:rPr lang="en-US" sz="6882" dirty="0">
                <a:solidFill>
                  <a:srgbClr val="000000"/>
                </a:solidFill>
                <a:latin typeface="TAN Headline"/>
                <a:ea typeface="TAN Headline"/>
                <a:cs typeface="TAN Headline"/>
                <a:sym typeface="TAN Headline"/>
              </a:rPr>
              <a:t>Deepfake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A98C180F-5EA3-3D23-C4F2-60E63F108DDA}"/>
              </a:ext>
            </a:extLst>
          </p:cNvPr>
          <p:cNvSpPr txBox="1"/>
          <p:nvPr/>
        </p:nvSpPr>
        <p:spPr>
          <a:xfrm>
            <a:off x="1768092" y="4974891"/>
            <a:ext cx="5902915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10"/>
              </a:lnSpc>
            </a:pPr>
            <a:r>
              <a:rPr lang="en-GB" sz="3600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Watch this video:</a:t>
            </a:r>
          </a:p>
          <a:p>
            <a:pPr>
              <a:lnSpc>
                <a:spcPts val="3310"/>
              </a:lnSpc>
            </a:pPr>
            <a:r>
              <a:rPr lang="en-GB" sz="3600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  <a:hlinkClick r:id="rId4"/>
              </a:rPr>
              <a:t>Deepfake Example</a:t>
            </a:r>
            <a:endParaRPr lang="en-GB" sz="3600" dirty="0">
              <a:solidFill>
                <a:srgbClr val="000000"/>
              </a:solidFill>
              <a:latin typeface="Handy Casual"/>
              <a:ea typeface="Handy Casual"/>
              <a:cs typeface="Handy Casual"/>
              <a:sym typeface="Handy Casual"/>
            </a:endParaRPr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52D2363C-317A-7AAC-CE81-69A642A68213}"/>
              </a:ext>
            </a:extLst>
          </p:cNvPr>
          <p:cNvSpPr/>
          <p:nvPr/>
        </p:nvSpPr>
        <p:spPr>
          <a:xfrm rot="-10800000">
            <a:off x="-3798639" y="8684891"/>
            <a:ext cx="11594212" cy="1602109"/>
          </a:xfrm>
          <a:custGeom>
            <a:avLst/>
            <a:gdLst/>
            <a:ahLst/>
            <a:cxnLst/>
            <a:rect l="l" t="t" r="r" b="b"/>
            <a:pathLst>
              <a:path w="11594212" h="1602109">
                <a:moveTo>
                  <a:pt x="0" y="0"/>
                </a:moveTo>
                <a:lnTo>
                  <a:pt x="11594211" y="0"/>
                </a:lnTo>
                <a:lnTo>
                  <a:pt x="11594211" y="1602109"/>
                </a:lnTo>
                <a:lnTo>
                  <a:pt x="0" y="16021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DF948099-DFFC-33E6-850D-0EEE9BE888BE}"/>
              </a:ext>
            </a:extLst>
          </p:cNvPr>
          <p:cNvSpPr/>
          <p:nvPr/>
        </p:nvSpPr>
        <p:spPr>
          <a:xfrm>
            <a:off x="10023135" y="0"/>
            <a:ext cx="10847286" cy="1498898"/>
          </a:xfrm>
          <a:custGeom>
            <a:avLst/>
            <a:gdLst/>
            <a:ahLst/>
            <a:cxnLst/>
            <a:rect l="l" t="t" r="r" b="b"/>
            <a:pathLst>
              <a:path w="10847286" h="1498898">
                <a:moveTo>
                  <a:pt x="0" y="0"/>
                </a:moveTo>
                <a:lnTo>
                  <a:pt x="10847286" y="0"/>
                </a:lnTo>
                <a:lnTo>
                  <a:pt x="10847286" y="1498898"/>
                </a:lnTo>
                <a:lnTo>
                  <a:pt x="0" y="14988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6F8E1217-DF3E-CBE6-9352-958F0F2099E8}"/>
              </a:ext>
            </a:extLst>
          </p:cNvPr>
          <p:cNvSpPr/>
          <p:nvPr/>
        </p:nvSpPr>
        <p:spPr>
          <a:xfrm>
            <a:off x="12677198" y="3163955"/>
            <a:ext cx="3477202" cy="2436745"/>
          </a:xfrm>
          <a:custGeom>
            <a:avLst/>
            <a:gdLst/>
            <a:ahLst/>
            <a:cxnLst/>
            <a:rect l="l" t="t" r="r" b="b"/>
            <a:pathLst>
              <a:path w="1979545" h="1979545">
                <a:moveTo>
                  <a:pt x="0" y="0"/>
                </a:moveTo>
                <a:lnTo>
                  <a:pt x="1979545" y="0"/>
                </a:lnTo>
                <a:lnTo>
                  <a:pt x="1979545" y="1979545"/>
                </a:lnTo>
                <a:lnTo>
                  <a:pt x="0" y="19795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DDDA4E9D-B0B4-E29F-A4E8-050412DBD963}"/>
              </a:ext>
            </a:extLst>
          </p:cNvPr>
          <p:cNvSpPr/>
          <p:nvPr/>
        </p:nvSpPr>
        <p:spPr>
          <a:xfrm>
            <a:off x="4857791" y="5789657"/>
            <a:ext cx="2822741" cy="2166532"/>
          </a:xfrm>
          <a:custGeom>
            <a:avLst/>
            <a:gdLst/>
            <a:ahLst/>
            <a:cxnLst/>
            <a:rect l="l" t="t" r="r" b="b"/>
            <a:pathLst>
              <a:path w="1979545" h="1979545">
                <a:moveTo>
                  <a:pt x="0" y="0"/>
                </a:moveTo>
                <a:lnTo>
                  <a:pt x="1979546" y="0"/>
                </a:lnTo>
                <a:lnTo>
                  <a:pt x="1979546" y="1979545"/>
                </a:lnTo>
                <a:lnTo>
                  <a:pt x="0" y="197954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A1AAEF37-0783-1B3E-1B7F-8947B6FA9A18}"/>
              </a:ext>
            </a:extLst>
          </p:cNvPr>
          <p:cNvSpPr txBox="1"/>
          <p:nvPr/>
        </p:nvSpPr>
        <p:spPr>
          <a:xfrm>
            <a:off x="5259220" y="6154678"/>
            <a:ext cx="1918738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GB" sz="4000" dirty="0"/>
              <a:t>What is deepfake</a:t>
            </a:r>
          </a:p>
          <a:p>
            <a:pPr algn="l"/>
            <a:endParaRPr lang="en-US" sz="4000" dirty="0">
              <a:solidFill>
                <a:srgbClr val="231F20"/>
              </a:solidFill>
              <a:latin typeface="Handy Casual"/>
              <a:ea typeface="Handy Casual"/>
              <a:cs typeface="Handy Casual"/>
              <a:sym typeface="Handy Casual"/>
            </a:endParaRPr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4AE4214C-A257-E41C-9CD7-ADD49E32B084}"/>
              </a:ext>
            </a:extLst>
          </p:cNvPr>
          <p:cNvSpPr/>
          <p:nvPr/>
        </p:nvSpPr>
        <p:spPr>
          <a:xfrm>
            <a:off x="8394891" y="4248566"/>
            <a:ext cx="3263708" cy="2266534"/>
          </a:xfrm>
          <a:custGeom>
            <a:avLst/>
            <a:gdLst/>
            <a:ahLst/>
            <a:cxnLst/>
            <a:rect l="l" t="t" r="r" b="b"/>
            <a:pathLst>
              <a:path w="1979545" h="1979545">
                <a:moveTo>
                  <a:pt x="0" y="0"/>
                </a:moveTo>
                <a:lnTo>
                  <a:pt x="1979546" y="0"/>
                </a:lnTo>
                <a:lnTo>
                  <a:pt x="1979546" y="1979545"/>
                </a:lnTo>
                <a:lnTo>
                  <a:pt x="0" y="197954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079D0EB6-F226-C213-BAAC-260EFFFC9015}"/>
              </a:ext>
            </a:extLst>
          </p:cNvPr>
          <p:cNvSpPr txBox="1"/>
          <p:nvPr/>
        </p:nvSpPr>
        <p:spPr>
          <a:xfrm>
            <a:off x="8525732" y="4513564"/>
            <a:ext cx="3132867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GB" sz="4000" dirty="0"/>
              <a:t>What are the tools used to detect it?</a:t>
            </a:r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B550A63D-D430-1AB3-2AB4-C2BBAECF6446}"/>
              </a:ext>
            </a:extLst>
          </p:cNvPr>
          <p:cNvSpPr txBox="1"/>
          <p:nvPr/>
        </p:nvSpPr>
        <p:spPr>
          <a:xfrm>
            <a:off x="13030201" y="3403112"/>
            <a:ext cx="30480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GB" sz="4000" dirty="0"/>
              <a:t>What are the ethical implications?</a:t>
            </a:r>
            <a:endParaRPr lang="en-US" sz="4000" dirty="0">
              <a:solidFill>
                <a:srgbClr val="231F20"/>
              </a:solidFill>
              <a:latin typeface="Handy Casual"/>
              <a:ea typeface="Handy Casual"/>
              <a:cs typeface="Handy Casual"/>
              <a:sym typeface="Handy Casual"/>
            </a:endParaRPr>
          </a:p>
        </p:txBody>
      </p:sp>
      <p:sp>
        <p:nvSpPr>
          <p:cNvPr id="36" name="Freeform 36">
            <a:extLst>
              <a:ext uri="{FF2B5EF4-FFF2-40B4-BE49-F238E27FC236}">
                <a16:creationId xmlns:a16="http://schemas.microsoft.com/office/drawing/2014/main" id="{E9C5AA6A-D79D-575F-6B50-AFED58CA06AF}"/>
              </a:ext>
            </a:extLst>
          </p:cNvPr>
          <p:cNvSpPr/>
          <p:nvPr/>
        </p:nvSpPr>
        <p:spPr>
          <a:xfrm rot="-3617189" flipH="1">
            <a:off x="15767695" y="8040444"/>
            <a:ext cx="2983210" cy="2891002"/>
          </a:xfrm>
          <a:custGeom>
            <a:avLst/>
            <a:gdLst/>
            <a:ahLst/>
            <a:cxnLst/>
            <a:rect l="l" t="t" r="r" b="b"/>
            <a:pathLst>
              <a:path w="2983210" h="2891002">
                <a:moveTo>
                  <a:pt x="2983210" y="0"/>
                </a:moveTo>
                <a:lnTo>
                  <a:pt x="0" y="0"/>
                </a:lnTo>
                <a:lnTo>
                  <a:pt x="0" y="2891002"/>
                </a:lnTo>
                <a:lnTo>
                  <a:pt x="2983210" y="2891002"/>
                </a:lnTo>
                <a:lnTo>
                  <a:pt x="298321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9734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7670131" y="8661831"/>
            <a:ext cx="12159733" cy="1680254"/>
          </a:xfrm>
          <a:custGeom>
            <a:avLst/>
            <a:gdLst/>
            <a:ahLst/>
            <a:cxnLst/>
            <a:rect l="l" t="t" r="r" b="b"/>
            <a:pathLst>
              <a:path w="12159733" h="1680254">
                <a:moveTo>
                  <a:pt x="12159733" y="0"/>
                </a:moveTo>
                <a:lnTo>
                  <a:pt x="0" y="0"/>
                </a:lnTo>
                <a:lnTo>
                  <a:pt x="0" y="1680254"/>
                </a:lnTo>
                <a:lnTo>
                  <a:pt x="12159733" y="1680254"/>
                </a:lnTo>
                <a:lnTo>
                  <a:pt x="121597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flipH="1">
            <a:off x="-1972581" y="-143918"/>
            <a:ext cx="13032502" cy="1800855"/>
          </a:xfrm>
          <a:custGeom>
            <a:avLst/>
            <a:gdLst/>
            <a:ahLst/>
            <a:cxnLst/>
            <a:rect l="l" t="t" r="r" b="b"/>
            <a:pathLst>
              <a:path w="13032502" h="1800855">
                <a:moveTo>
                  <a:pt x="13032501" y="0"/>
                </a:moveTo>
                <a:lnTo>
                  <a:pt x="0" y="0"/>
                </a:lnTo>
                <a:lnTo>
                  <a:pt x="0" y="1800855"/>
                </a:lnTo>
                <a:lnTo>
                  <a:pt x="13032501" y="1800855"/>
                </a:lnTo>
                <a:lnTo>
                  <a:pt x="1303250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4" name="Group 4"/>
          <p:cNvGrpSpPr/>
          <p:nvPr/>
        </p:nvGrpSpPr>
        <p:grpSpPr>
          <a:xfrm>
            <a:off x="3074390" y="1314543"/>
            <a:ext cx="12148746" cy="6267357"/>
            <a:chOff x="0" y="0"/>
            <a:chExt cx="16549709" cy="10778404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16486209" cy="10714903"/>
            </a:xfrm>
            <a:custGeom>
              <a:avLst/>
              <a:gdLst/>
              <a:ahLst/>
              <a:cxnLst/>
              <a:rect l="l" t="t" r="r" b="b"/>
              <a:pathLst>
                <a:path w="16486209" h="10714903">
                  <a:moveTo>
                    <a:pt x="16393499" y="10714903"/>
                  </a:moveTo>
                  <a:lnTo>
                    <a:pt x="92710" y="10714903"/>
                  </a:lnTo>
                  <a:cubicBezTo>
                    <a:pt x="41910" y="10714903"/>
                    <a:pt x="0" y="10672993"/>
                    <a:pt x="0" y="106221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6392229" y="0"/>
                  </a:lnTo>
                  <a:cubicBezTo>
                    <a:pt x="16443029" y="0"/>
                    <a:pt x="16484940" y="41910"/>
                    <a:pt x="16484940" y="92710"/>
                  </a:cubicBezTo>
                  <a:lnTo>
                    <a:pt x="16484940" y="10620924"/>
                  </a:lnTo>
                  <a:cubicBezTo>
                    <a:pt x="16486209" y="10672993"/>
                    <a:pt x="16444299" y="10714903"/>
                    <a:pt x="16393499" y="10714903"/>
                  </a:cubicBezTo>
                  <a:close/>
                </a:path>
              </a:pathLst>
            </a:custGeom>
            <a:solidFill>
              <a:srgbClr val="FBF7F1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16549709" cy="10778404"/>
            </a:xfrm>
            <a:custGeom>
              <a:avLst/>
              <a:gdLst/>
              <a:ahLst/>
              <a:cxnLst/>
              <a:rect l="l" t="t" r="r" b="b"/>
              <a:pathLst>
                <a:path w="16549709" h="10778404">
                  <a:moveTo>
                    <a:pt x="16425249" y="59690"/>
                  </a:moveTo>
                  <a:cubicBezTo>
                    <a:pt x="16460809" y="59690"/>
                    <a:pt x="16490018" y="88900"/>
                    <a:pt x="16490018" y="124460"/>
                  </a:cubicBezTo>
                  <a:lnTo>
                    <a:pt x="16490018" y="10653944"/>
                  </a:lnTo>
                  <a:cubicBezTo>
                    <a:pt x="16490018" y="10689504"/>
                    <a:pt x="16460809" y="10718714"/>
                    <a:pt x="16425249" y="10718714"/>
                  </a:cubicBezTo>
                  <a:lnTo>
                    <a:pt x="124460" y="10718714"/>
                  </a:lnTo>
                  <a:cubicBezTo>
                    <a:pt x="88900" y="10718714"/>
                    <a:pt x="59690" y="10689504"/>
                    <a:pt x="59690" y="1065394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6425249" y="59690"/>
                  </a:lnTo>
                  <a:moveTo>
                    <a:pt x="1642524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653944"/>
                  </a:lnTo>
                  <a:cubicBezTo>
                    <a:pt x="0" y="10722524"/>
                    <a:pt x="55880" y="10778404"/>
                    <a:pt x="124460" y="10778404"/>
                  </a:cubicBezTo>
                  <a:lnTo>
                    <a:pt x="16425249" y="10778404"/>
                  </a:lnTo>
                  <a:cubicBezTo>
                    <a:pt x="16493829" y="10778404"/>
                    <a:pt x="16549709" y="10722524"/>
                    <a:pt x="16549709" y="10653944"/>
                  </a:cubicBezTo>
                  <a:lnTo>
                    <a:pt x="16549709" y="124460"/>
                  </a:lnTo>
                  <a:cubicBezTo>
                    <a:pt x="16549709" y="55880"/>
                    <a:pt x="16493829" y="0"/>
                    <a:pt x="16425249" y="0"/>
                  </a:cubicBezTo>
                  <a:close/>
                </a:path>
              </a:pathLst>
            </a:custGeom>
            <a:solidFill>
              <a:srgbClr val="191919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7" name="AutoShape 7"/>
          <p:cNvSpPr/>
          <p:nvPr/>
        </p:nvSpPr>
        <p:spPr>
          <a:xfrm flipH="1">
            <a:off x="3097697" y="4884197"/>
            <a:ext cx="1214874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 rot="-232289" flipH="1">
            <a:off x="11596108" y="528183"/>
            <a:ext cx="5940956" cy="4828377"/>
          </a:xfrm>
          <a:custGeom>
            <a:avLst/>
            <a:gdLst/>
            <a:ahLst/>
            <a:cxnLst/>
            <a:rect l="l" t="t" r="r" b="b"/>
            <a:pathLst>
              <a:path w="5940956" h="4828377">
                <a:moveTo>
                  <a:pt x="5940956" y="0"/>
                </a:moveTo>
                <a:lnTo>
                  <a:pt x="0" y="0"/>
                </a:lnTo>
                <a:lnTo>
                  <a:pt x="0" y="4828377"/>
                </a:lnTo>
                <a:lnTo>
                  <a:pt x="5940956" y="4828377"/>
                </a:lnTo>
                <a:lnTo>
                  <a:pt x="594095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 rot="1508112">
            <a:off x="514679" y="1463528"/>
            <a:ext cx="2513769" cy="4114800"/>
          </a:xfrm>
          <a:custGeom>
            <a:avLst/>
            <a:gdLst/>
            <a:ahLst/>
            <a:cxnLst/>
            <a:rect l="l" t="t" r="r" b="b"/>
            <a:pathLst>
              <a:path w="2513769" h="4114800">
                <a:moveTo>
                  <a:pt x="0" y="0"/>
                </a:moveTo>
                <a:lnTo>
                  <a:pt x="2513769" y="0"/>
                </a:lnTo>
                <a:lnTo>
                  <a:pt x="25137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4097649" y="4955866"/>
            <a:ext cx="1979545" cy="1979545"/>
          </a:xfrm>
          <a:custGeom>
            <a:avLst/>
            <a:gdLst/>
            <a:ahLst/>
            <a:cxnLst/>
            <a:rect l="l" t="t" r="r" b="b"/>
            <a:pathLst>
              <a:path w="1979545" h="1979545">
                <a:moveTo>
                  <a:pt x="0" y="0"/>
                </a:moveTo>
                <a:lnTo>
                  <a:pt x="1979545" y="0"/>
                </a:lnTo>
                <a:lnTo>
                  <a:pt x="1979545" y="1979546"/>
                </a:lnTo>
                <a:lnTo>
                  <a:pt x="0" y="19795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5138617" y="6311403"/>
            <a:ext cx="1119552" cy="1077578"/>
            <a:chOff x="30480" y="591820"/>
            <a:chExt cx="12736830" cy="12259310"/>
          </a:xfrm>
        </p:grpSpPr>
        <p:sp>
          <p:nvSpPr>
            <p:cNvPr id="12" name="Freeform 12"/>
            <p:cNvSpPr/>
            <p:nvPr/>
          </p:nvSpPr>
          <p:spPr>
            <a:xfrm>
              <a:off x="30480" y="591820"/>
              <a:ext cx="12736830" cy="12259310"/>
            </a:xfrm>
            <a:custGeom>
              <a:avLst/>
              <a:gdLst/>
              <a:ahLst/>
              <a:cxnLst/>
              <a:rect l="l" t="t" r="r" b="b"/>
              <a:pathLst>
                <a:path w="12736830" h="12259310">
                  <a:moveTo>
                    <a:pt x="11925300" y="4271010"/>
                  </a:moveTo>
                  <a:cubicBezTo>
                    <a:pt x="10819131" y="2120900"/>
                    <a:pt x="8590281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19"/>
                    <a:pt x="1822450" y="10811510"/>
                    <a:pt x="2842260" y="11203940"/>
                  </a:cubicBezTo>
                  <a:cubicBezTo>
                    <a:pt x="5585460" y="12259310"/>
                    <a:pt x="8953500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10"/>
              <a:stretch>
                <a:fillRect l="-243" t="-25868" r="243" b="-37124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3" name="TextBox 13"/>
          <p:cNvSpPr txBox="1"/>
          <p:nvPr/>
        </p:nvSpPr>
        <p:spPr>
          <a:xfrm rot="263213">
            <a:off x="12630309" y="2021490"/>
            <a:ext cx="4462450" cy="1462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4619">
                <a:solidFill>
                  <a:srgbClr val="000000"/>
                </a:solidFill>
                <a:latin typeface="TAN Headline"/>
                <a:ea typeface="TAN Headline"/>
                <a:cs typeface="TAN Headline"/>
                <a:sym typeface="TAN Headline"/>
              </a:rPr>
              <a:t>ICE</a:t>
            </a:r>
          </a:p>
          <a:p>
            <a:pPr algn="ctr">
              <a:lnSpc>
                <a:spcPts val="5820"/>
              </a:lnSpc>
            </a:pPr>
            <a:r>
              <a:rPr lang="en-US" sz="4619">
                <a:solidFill>
                  <a:srgbClr val="000000"/>
                </a:solidFill>
                <a:latin typeface="TAN Headline"/>
                <a:ea typeface="TAN Headline"/>
                <a:cs typeface="TAN Headline"/>
                <a:sym typeface="TAN Headline"/>
              </a:rPr>
              <a:t>BREAKER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714376" y="2869077"/>
            <a:ext cx="4376161" cy="1699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l">
              <a:lnSpc>
                <a:spcPts val="33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What's your favorite color?</a:t>
            </a:r>
          </a:p>
          <a:p>
            <a:pPr marL="539748" lvl="1" indent="-269874" algn="l">
              <a:lnSpc>
                <a:spcPts val="33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What's your favorite film?</a:t>
            </a:r>
          </a:p>
          <a:p>
            <a:pPr marL="539748" lvl="1" indent="-269874" algn="l">
              <a:lnSpc>
                <a:spcPts val="33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What’s your favorite season?</a:t>
            </a:r>
          </a:p>
          <a:p>
            <a:pPr marL="539748" lvl="1" indent="-269874" algn="l">
              <a:lnSpc>
                <a:spcPts val="33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Favorite social media app?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97649" y="1913884"/>
            <a:ext cx="7109231" cy="61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21"/>
              </a:lnSpc>
            </a:pPr>
            <a:r>
              <a:rPr lang="en-US" sz="3767" spc="-33">
                <a:solidFill>
                  <a:srgbClr val="000000"/>
                </a:solidFill>
                <a:latin typeface="TAN Headline"/>
                <a:ea typeface="TAN Headline"/>
                <a:cs typeface="TAN Headline"/>
                <a:sym typeface="TAN Headline"/>
              </a:rPr>
              <a:t>Let's know each other...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402520" y="5338155"/>
            <a:ext cx="1393183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499">
                <a:solidFill>
                  <a:srgbClr val="231F20"/>
                </a:solidFill>
                <a:latin typeface="Handy Casual"/>
                <a:ea typeface="Handy Casual"/>
                <a:cs typeface="Handy Casual"/>
                <a:sym typeface="Handy Casual"/>
              </a:rPr>
              <a:t>My favorite food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823139" y="2861168"/>
            <a:ext cx="4153690" cy="1747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What's your favorite food?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What's your favorite city?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Summer or winter?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What’s your favorite sport?</a:t>
            </a:r>
          </a:p>
        </p:txBody>
      </p:sp>
      <p:sp>
        <p:nvSpPr>
          <p:cNvPr id="18" name="Freeform 18"/>
          <p:cNvSpPr/>
          <p:nvPr/>
        </p:nvSpPr>
        <p:spPr>
          <a:xfrm>
            <a:off x="7014903" y="4955866"/>
            <a:ext cx="1979545" cy="1979545"/>
          </a:xfrm>
          <a:custGeom>
            <a:avLst/>
            <a:gdLst/>
            <a:ahLst/>
            <a:cxnLst/>
            <a:rect l="l" t="t" r="r" b="b"/>
            <a:pathLst>
              <a:path w="1979545" h="1979545">
                <a:moveTo>
                  <a:pt x="0" y="0"/>
                </a:moveTo>
                <a:lnTo>
                  <a:pt x="1979545" y="0"/>
                </a:lnTo>
                <a:lnTo>
                  <a:pt x="1979545" y="1979546"/>
                </a:lnTo>
                <a:lnTo>
                  <a:pt x="0" y="197954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9" name="TextBox 19"/>
          <p:cNvSpPr txBox="1"/>
          <p:nvPr/>
        </p:nvSpPr>
        <p:spPr>
          <a:xfrm>
            <a:off x="7262845" y="5338155"/>
            <a:ext cx="1483660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499">
                <a:solidFill>
                  <a:srgbClr val="231F20"/>
                </a:solidFill>
                <a:latin typeface="Handy Casual"/>
                <a:ea typeface="Handy Casual"/>
                <a:cs typeface="Handy Casual"/>
                <a:sym typeface="Handy Casual"/>
              </a:rPr>
              <a:t>My favorite film</a:t>
            </a:r>
          </a:p>
        </p:txBody>
      </p:sp>
      <p:sp>
        <p:nvSpPr>
          <p:cNvPr id="20" name="Freeform 20"/>
          <p:cNvSpPr/>
          <p:nvPr/>
        </p:nvSpPr>
        <p:spPr>
          <a:xfrm>
            <a:off x="10143662" y="4979917"/>
            <a:ext cx="1979545" cy="1979545"/>
          </a:xfrm>
          <a:custGeom>
            <a:avLst/>
            <a:gdLst/>
            <a:ahLst/>
            <a:cxnLst/>
            <a:rect l="l" t="t" r="r" b="b"/>
            <a:pathLst>
              <a:path w="1979545" h="1979545">
                <a:moveTo>
                  <a:pt x="0" y="0"/>
                </a:moveTo>
                <a:lnTo>
                  <a:pt x="1979545" y="0"/>
                </a:lnTo>
                <a:lnTo>
                  <a:pt x="1979545" y="1979546"/>
                </a:lnTo>
                <a:lnTo>
                  <a:pt x="0" y="197954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634498" y="6352727"/>
            <a:ext cx="1101606" cy="1060306"/>
            <a:chOff x="30480" y="591820"/>
            <a:chExt cx="12736830" cy="12259310"/>
          </a:xfrm>
        </p:grpSpPr>
        <p:sp>
          <p:nvSpPr>
            <p:cNvPr id="22" name="Freeform 22"/>
            <p:cNvSpPr/>
            <p:nvPr/>
          </p:nvSpPr>
          <p:spPr>
            <a:xfrm>
              <a:off x="30480" y="591820"/>
              <a:ext cx="12736830" cy="12259310"/>
            </a:xfrm>
            <a:custGeom>
              <a:avLst/>
              <a:gdLst/>
              <a:ahLst/>
              <a:cxnLst/>
              <a:rect l="l" t="t" r="r" b="b"/>
              <a:pathLst>
                <a:path w="12736830" h="12259310">
                  <a:moveTo>
                    <a:pt x="11925300" y="4271010"/>
                  </a:moveTo>
                  <a:cubicBezTo>
                    <a:pt x="10819131" y="2120900"/>
                    <a:pt x="8590281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19"/>
                    <a:pt x="1822450" y="10811510"/>
                    <a:pt x="2842260" y="11203940"/>
                  </a:cubicBezTo>
                  <a:cubicBezTo>
                    <a:pt x="5585460" y="12259310"/>
                    <a:pt x="8953500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15"/>
              <a:stretch>
                <a:fillRect l="-243" t="-23005" r="243" b="-12737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436930" y="5338155"/>
            <a:ext cx="153989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499">
                <a:solidFill>
                  <a:srgbClr val="231F20"/>
                </a:solidFill>
                <a:latin typeface="Handy Casual"/>
                <a:ea typeface="Handy Casual"/>
                <a:cs typeface="Handy Casual"/>
                <a:sym typeface="Handy Casual"/>
              </a:rPr>
              <a:t>My favorite city</a:t>
            </a:r>
          </a:p>
        </p:txBody>
      </p: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8455659" y="6238407"/>
            <a:ext cx="1077578" cy="1077578"/>
            <a:chOff x="0" y="0"/>
            <a:chExt cx="12700000" cy="12700000"/>
          </a:xfrm>
        </p:grpSpPr>
        <p:sp>
          <p:nvSpPr>
            <p:cNvPr id="25" name="Freeform 25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l="l" t="t" r="r" b="b"/>
              <a:pathLst>
                <a:path w="13009880" h="1164463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16"/>
              <a:stretch>
                <a:fillRect l="-19656" r="-19656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6" name="Freeform 26"/>
          <p:cNvSpPr/>
          <p:nvPr/>
        </p:nvSpPr>
        <p:spPr>
          <a:xfrm rot="-4087408">
            <a:off x="1193680" y="7229350"/>
            <a:ext cx="1514128" cy="1379233"/>
          </a:xfrm>
          <a:custGeom>
            <a:avLst/>
            <a:gdLst/>
            <a:ahLst/>
            <a:cxnLst/>
            <a:rect l="l" t="t" r="r" b="b"/>
            <a:pathLst>
              <a:path w="1514128" h="1379233">
                <a:moveTo>
                  <a:pt x="0" y="0"/>
                </a:moveTo>
                <a:lnTo>
                  <a:pt x="1514129" y="0"/>
                </a:lnTo>
                <a:lnTo>
                  <a:pt x="1514129" y="1379233"/>
                </a:lnTo>
                <a:lnTo>
                  <a:pt x="0" y="137923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9223231" y="8895219"/>
            <a:ext cx="11552272" cy="1596314"/>
          </a:xfrm>
          <a:custGeom>
            <a:avLst/>
            <a:gdLst/>
            <a:ahLst/>
            <a:cxnLst/>
            <a:rect l="l" t="t" r="r" b="b"/>
            <a:pathLst>
              <a:path w="11552272" h="1596314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flipH="1">
            <a:off x="-2649686" y="-149539"/>
            <a:ext cx="11546413" cy="1595504"/>
          </a:xfrm>
          <a:custGeom>
            <a:avLst/>
            <a:gdLst/>
            <a:ahLst/>
            <a:cxnLst/>
            <a:rect l="l" t="t" r="r" b="b"/>
            <a:pathLst>
              <a:path w="11546413" h="1595504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rot="-491967">
            <a:off x="4366081" y="1559751"/>
            <a:ext cx="1707111" cy="1555022"/>
          </a:xfrm>
          <a:custGeom>
            <a:avLst/>
            <a:gdLst/>
            <a:ahLst/>
            <a:cxnLst/>
            <a:rect l="l" t="t" r="r" b="b"/>
            <a:pathLst>
              <a:path w="1707111" h="1555022">
                <a:moveTo>
                  <a:pt x="0" y="0"/>
                </a:moveTo>
                <a:lnTo>
                  <a:pt x="1707110" y="0"/>
                </a:lnTo>
                <a:lnTo>
                  <a:pt x="1707110" y="1555023"/>
                </a:lnTo>
                <a:lnTo>
                  <a:pt x="0" y="15550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3182303" y="4220763"/>
            <a:ext cx="3634128" cy="4158041"/>
          </a:xfrm>
          <a:custGeom>
            <a:avLst/>
            <a:gdLst/>
            <a:ahLst/>
            <a:cxnLst/>
            <a:rect l="l" t="t" r="r" b="b"/>
            <a:pathLst>
              <a:path w="3634128" h="4158041">
                <a:moveTo>
                  <a:pt x="0" y="0"/>
                </a:moveTo>
                <a:lnTo>
                  <a:pt x="3634128" y="0"/>
                </a:lnTo>
                <a:lnTo>
                  <a:pt x="3634128" y="4158041"/>
                </a:lnTo>
                <a:lnTo>
                  <a:pt x="0" y="41580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 rot="7104264" flipV="1">
            <a:off x="152632" y="3931750"/>
            <a:ext cx="3895386" cy="4128059"/>
          </a:xfrm>
          <a:custGeom>
            <a:avLst/>
            <a:gdLst/>
            <a:ahLst/>
            <a:cxnLst/>
            <a:rect l="l" t="t" r="r" b="b"/>
            <a:pathLst>
              <a:path w="3895386" h="4128059">
                <a:moveTo>
                  <a:pt x="0" y="4128059"/>
                </a:moveTo>
                <a:lnTo>
                  <a:pt x="3895387" y="4128059"/>
                </a:lnTo>
                <a:lnTo>
                  <a:pt x="3895387" y="0"/>
                </a:lnTo>
                <a:lnTo>
                  <a:pt x="0" y="0"/>
                </a:lnTo>
                <a:lnTo>
                  <a:pt x="0" y="412805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 rot="-1568932">
            <a:off x="12894609" y="960037"/>
            <a:ext cx="1480813" cy="2123030"/>
          </a:xfrm>
          <a:custGeom>
            <a:avLst/>
            <a:gdLst/>
            <a:ahLst/>
            <a:cxnLst/>
            <a:rect l="l" t="t" r="r" b="b"/>
            <a:pathLst>
              <a:path w="1480813" h="2123030">
                <a:moveTo>
                  <a:pt x="0" y="0"/>
                </a:moveTo>
                <a:lnTo>
                  <a:pt x="1480813" y="0"/>
                </a:lnTo>
                <a:lnTo>
                  <a:pt x="1480813" y="2123030"/>
                </a:lnTo>
                <a:lnTo>
                  <a:pt x="0" y="21230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4955707" y="2879051"/>
            <a:ext cx="8376587" cy="5499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50"/>
              </a:lnSpc>
            </a:pPr>
            <a:r>
              <a:rPr lang="en-US" sz="18504" spc="407">
                <a:solidFill>
                  <a:srgbClr val="000000"/>
                </a:solidFill>
                <a:latin typeface="Pompiere"/>
                <a:ea typeface="Pompiere"/>
                <a:cs typeface="Pompiere"/>
                <a:sym typeface="Pompiere"/>
              </a:rPr>
              <a:t>THANK</a:t>
            </a:r>
          </a:p>
          <a:p>
            <a:pPr algn="ctr">
              <a:lnSpc>
                <a:spcPts val="21650"/>
              </a:lnSpc>
            </a:pPr>
            <a:r>
              <a:rPr lang="en-US" sz="18504" spc="407">
                <a:solidFill>
                  <a:srgbClr val="000000"/>
                </a:solidFill>
                <a:latin typeface="Pompiere"/>
                <a:ea typeface="Pompiere"/>
                <a:cs typeface="Pompiere"/>
                <a:sym typeface="Pompiere"/>
              </a:rPr>
              <a:t>YOU!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5910083" y="426648"/>
            <a:ext cx="7076767" cy="9347675"/>
          </a:xfrm>
          <a:custGeom>
            <a:avLst/>
            <a:gdLst/>
            <a:ahLst/>
            <a:cxnLst/>
            <a:rect l="l" t="t" r="r" b="b"/>
            <a:pathLst>
              <a:path w="6927975" h="8739418">
                <a:moveTo>
                  <a:pt x="0" y="0"/>
                </a:moveTo>
                <a:lnTo>
                  <a:pt x="6927974" y="0"/>
                </a:lnTo>
                <a:lnTo>
                  <a:pt x="6927974" y="8739418"/>
                </a:lnTo>
                <a:lnTo>
                  <a:pt x="0" y="87394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90516" y="428460"/>
            <a:ext cx="4584113" cy="3975676"/>
          </a:xfrm>
          <a:custGeom>
            <a:avLst/>
            <a:gdLst/>
            <a:ahLst/>
            <a:cxnLst/>
            <a:rect l="l" t="t" r="r" b="b"/>
            <a:pathLst>
              <a:path w="4584113" h="3975676">
                <a:moveTo>
                  <a:pt x="0" y="0"/>
                </a:moveTo>
                <a:lnTo>
                  <a:pt x="4584113" y="0"/>
                </a:lnTo>
                <a:lnTo>
                  <a:pt x="4584113" y="3975676"/>
                </a:lnTo>
                <a:lnTo>
                  <a:pt x="0" y="3975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 rot="-810814">
            <a:off x="250173" y="2317603"/>
            <a:ext cx="3945639" cy="743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1"/>
              </a:lnSpc>
            </a:pPr>
            <a:r>
              <a:rPr lang="en-US" sz="5668" spc="124" dirty="0">
                <a:solidFill>
                  <a:srgbClr val="000000"/>
                </a:solidFill>
                <a:latin typeface="TAN Headline"/>
                <a:ea typeface="TAN Headline"/>
                <a:cs typeface="TAN Headline"/>
                <a:sym typeface="TAN Headline"/>
              </a:rPr>
              <a:t>Agenda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303486" y="2511386"/>
            <a:ext cx="7698951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Explain the impact of emerging technologies on organizations.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Discuss examples of digital disruption.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Understand IT governance and risk management.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Identify common reasons for IT project failures.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Recognize key emerging technologies shaping business today.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Understand the ethical implications</a:t>
            </a:r>
          </a:p>
        </p:txBody>
      </p:sp>
      <p:sp>
        <p:nvSpPr>
          <p:cNvPr id="6" name="Freeform 6"/>
          <p:cNvSpPr/>
          <p:nvPr/>
        </p:nvSpPr>
        <p:spPr>
          <a:xfrm rot="5856579" flipV="1">
            <a:off x="764579" y="5127721"/>
            <a:ext cx="3435988" cy="3641221"/>
          </a:xfrm>
          <a:custGeom>
            <a:avLst/>
            <a:gdLst/>
            <a:ahLst/>
            <a:cxnLst/>
            <a:rect l="l" t="t" r="r" b="b"/>
            <a:pathLst>
              <a:path w="3435988" h="3641221">
                <a:moveTo>
                  <a:pt x="0" y="3641221"/>
                </a:moveTo>
                <a:lnTo>
                  <a:pt x="3435989" y="3641221"/>
                </a:lnTo>
                <a:lnTo>
                  <a:pt x="3435989" y="0"/>
                </a:lnTo>
                <a:lnTo>
                  <a:pt x="0" y="0"/>
                </a:lnTo>
                <a:lnTo>
                  <a:pt x="0" y="364122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 rot="-1568932">
            <a:off x="15282144" y="5728523"/>
            <a:ext cx="1443297" cy="2069242"/>
          </a:xfrm>
          <a:custGeom>
            <a:avLst/>
            <a:gdLst/>
            <a:ahLst/>
            <a:cxnLst/>
            <a:rect l="l" t="t" r="r" b="b"/>
            <a:pathLst>
              <a:path w="1443297" h="2069242">
                <a:moveTo>
                  <a:pt x="0" y="0"/>
                </a:moveTo>
                <a:lnTo>
                  <a:pt x="1443297" y="0"/>
                </a:lnTo>
                <a:lnTo>
                  <a:pt x="1443297" y="2069242"/>
                </a:lnTo>
                <a:lnTo>
                  <a:pt x="0" y="20692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 rot="6190582">
            <a:off x="14034320" y="781506"/>
            <a:ext cx="1514128" cy="1379233"/>
          </a:xfrm>
          <a:custGeom>
            <a:avLst/>
            <a:gdLst/>
            <a:ahLst/>
            <a:cxnLst/>
            <a:rect l="l" t="t" r="r" b="b"/>
            <a:pathLst>
              <a:path w="1514128" h="1379233">
                <a:moveTo>
                  <a:pt x="0" y="0"/>
                </a:moveTo>
                <a:lnTo>
                  <a:pt x="1514129" y="0"/>
                </a:lnTo>
                <a:lnTo>
                  <a:pt x="1514129" y="1379234"/>
                </a:lnTo>
                <a:lnTo>
                  <a:pt x="0" y="13792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9752595" y="-301411"/>
            <a:ext cx="12710840" cy="1756407"/>
          </a:xfrm>
          <a:custGeom>
            <a:avLst/>
            <a:gdLst/>
            <a:ahLst/>
            <a:cxnLst/>
            <a:rect l="l" t="t" r="r" b="b"/>
            <a:pathLst>
              <a:path w="12710840" h="1756407">
                <a:moveTo>
                  <a:pt x="0" y="0"/>
                </a:moveTo>
                <a:lnTo>
                  <a:pt x="12710840" y="0"/>
                </a:lnTo>
                <a:lnTo>
                  <a:pt x="12710840" y="1756407"/>
                </a:lnTo>
                <a:lnTo>
                  <a:pt x="0" y="175640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 rot="-10800000">
            <a:off x="-5599813" y="8633321"/>
            <a:ext cx="13959219" cy="1928910"/>
          </a:xfrm>
          <a:custGeom>
            <a:avLst/>
            <a:gdLst/>
            <a:ahLst/>
            <a:cxnLst/>
            <a:rect l="l" t="t" r="r" b="b"/>
            <a:pathLst>
              <a:path w="13959219" h="1928910">
                <a:moveTo>
                  <a:pt x="0" y="0"/>
                </a:moveTo>
                <a:lnTo>
                  <a:pt x="13959219" y="0"/>
                </a:lnTo>
                <a:lnTo>
                  <a:pt x="13959219" y="1928910"/>
                </a:lnTo>
                <a:lnTo>
                  <a:pt x="0" y="19289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414EF79-429B-355B-4C78-678526AE72FF}"/>
              </a:ext>
            </a:extLst>
          </p:cNvPr>
          <p:cNvSpPr/>
          <p:nvPr/>
        </p:nvSpPr>
        <p:spPr>
          <a:xfrm>
            <a:off x="2582952" y="2161592"/>
            <a:ext cx="5715000" cy="51856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Freeform 2"/>
          <p:cNvSpPr/>
          <p:nvPr/>
        </p:nvSpPr>
        <p:spPr>
          <a:xfrm>
            <a:off x="2069991" y="1714501"/>
            <a:ext cx="7707798" cy="7416704"/>
          </a:xfrm>
          <a:custGeom>
            <a:avLst/>
            <a:gdLst/>
            <a:ahLst/>
            <a:cxnLst/>
            <a:rect l="l" t="t" r="r" b="b"/>
            <a:pathLst>
              <a:path w="7347649" h="7187337">
                <a:moveTo>
                  <a:pt x="0" y="0"/>
                </a:moveTo>
                <a:lnTo>
                  <a:pt x="7347650" y="0"/>
                </a:lnTo>
                <a:lnTo>
                  <a:pt x="7347650" y="7187337"/>
                </a:lnTo>
                <a:lnTo>
                  <a:pt x="0" y="71873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9777787" y="1092167"/>
            <a:ext cx="7627468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8"/>
              </a:lnSpc>
              <a:spcBef>
                <a:spcPct val="0"/>
              </a:spcBef>
            </a:pPr>
            <a:r>
              <a:rPr lang="en-GB" sz="8000" dirty="0"/>
              <a:t>What is Digital Disruption?</a:t>
            </a:r>
            <a:endParaRPr lang="en-US" sz="7465" dirty="0">
              <a:solidFill>
                <a:srgbClr val="000000"/>
              </a:solidFill>
              <a:latin typeface="TAN Headline"/>
              <a:ea typeface="TAN Headline"/>
              <a:cs typeface="TAN Headline"/>
              <a:sym typeface="TAN Headline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211760" y="7914319"/>
            <a:ext cx="6247020" cy="704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4979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Some examples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34600" y="3731799"/>
            <a:ext cx="7270655" cy="5463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716"/>
              </a:lnSpc>
              <a:spcBef>
                <a:spcPct val="0"/>
              </a:spcBef>
            </a:pPr>
            <a:r>
              <a:rPr lang="en-GB" sz="4000" dirty="0">
                <a:solidFill>
                  <a:srgbClr val="7030A0"/>
                </a:solidFill>
              </a:rPr>
              <a:t>“The effect that changes the fundamental expectations and </a:t>
            </a:r>
            <a:r>
              <a:rPr lang="en-GB" sz="4000" dirty="0" err="1">
                <a:solidFill>
                  <a:srgbClr val="7030A0"/>
                </a:solidFill>
              </a:rPr>
              <a:t>behaviors</a:t>
            </a:r>
            <a:r>
              <a:rPr lang="en-GB" sz="4000" dirty="0">
                <a:solidFill>
                  <a:srgbClr val="7030A0"/>
                </a:solidFill>
              </a:rPr>
              <a:t> in a culture, market, industry, or process through digital capabilities.”</a:t>
            </a:r>
          </a:p>
          <a:p>
            <a:r>
              <a:rPr lang="en-GB" sz="4000" dirty="0"/>
              <a:t>- Uber – owns no cars</a:t>
            </a:r>
          </a:p>
          <a:p>
            <a:r>
              <a:rPr lang="en-GB" sz="4000" dirty="0"/>
              <a:t>- Airbnb – owns no real estate</a:t>
            </a:r>
          </a:p>
          <a:p>
            <a:r>
              <a:rPr lang="en-GB" sz="4000" dirty="0"/>
              <a:t>- Alibaba – holds no inventory</a:t>
            </a:r>
          </a:p>
          <a:p>
            <a:pPr>
              <a:lnSpc>
                <a:spcPts val="4716"/>
              </a:lnSpc>
              <a:spcBef>
                <a:spcPct val="0"/>
              </a:spcBef>
            </a:pPr>
            <a:r>
              <a:rPr lang="en-GB" sz="4000" dirty="0"/>
              <a:t> </a:t>
            </a:r>
            <a:endParaRPr lang="en-US" sz="3930" dirty="0">
              <a:solidFill>
                <a:srgbClr val="000000"/>
              </a:solidFill>
              <a:latin typeface="Handy Casual"/>
              <a:ea typeface="Handy Casual"/>
              <a:cs typeface="Handy Casual"/>
              <a:sym typeface="Handy Casual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6078200" y="971667"/>
            <a:ext cx="1488455" cy="1291398"/>
          </a:xfrm>
          <a:custGeom>
            <a:avLst/>
            <a:gdLst/>
            <a:ahLst/>
            <a:cxnLst/>
            <a:rect l="l" t="t" r="r" b="b"/>
            <a:pathLst>
              <a:path w="1488455" h="1291398">
                <a:moveTo>
                  <a:pt x="0" y="0"/>
                </a:moveTo>
                <a:lnTo>
                  <a:pt x="1488455" y="0"/>
                </a:lnTo>
                <a:lnTo>
                  <a:pt x="1488455" y="1291398"/>
                </a:lnTo>
                <a:lnTo>
                  <a:pt x="0" y="12913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8" name="Freeform 8"/>
          <p:cNvSpPr/>
          <p:nvPr/>
        </p:nvSpPr>
        <p:spPr>
          <a:xfrm rot="-3556088" flipV="1">
            <a:off x="15154953" y="6177736"/>
            <a:ext cx="3750634" cy="3974660"/>
          </a:xfrm>
          <a:custGeom>
            <a:avLst/>
            <a:gdLst/>
            <a:ahLst/>
            <a:cxnLst/>
            <a:rect l="l" t="t" r="r" b="b"/>
            <a:pathLst>
              <a:path w="3750634" h="3974660">
                <a:moveTo>
                  <a:pt x="0" y="3974660"/>
                </a:moveTo>
                <a:lnTo>
                  <a:pt x="3750634" y="3974660"/>
                </a:lnTo>
                <a:lnTo>
                  <a:pt x="3750634" y="0"/>
                </a:lnTo>
                <a:lnTo>
                  <a:pt x="0" y="0"/>
                </a:lnTo>
                <a:lnTo>
                  <a:pt x="0" y="397466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A5252E8-D51D-49E8-81C2-AD4A4E19F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632" y="2464974"/>
            <a:ext cx="3609975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irbnb Logo History">
            <a:extLst>
              <a:ext uri="{FF2B5EF4-FFF2-40B4-BE49-F238E27FC236}">
                <a16:creationId xmlns:a16="http://schemas.microsoft.com/office/drawing/2014/main" id="{682AB3B1-E163-B110-6F6C-A2A5D064A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095" y="4979844"/>
            <a:ext cx="254317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libaba · GitHub">
            <a:extLst>
              <a:ext uri="{FF2B5EF4-FFF2-40B4-BE49-F238E27FC236}">
                <a16:creationId xmlns:a16="http://schemas.microsoft.com/office/drawing/2014/main" id="{BD17F4C3-D4EA-59F2-70C5-8AD1B928E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775" y="5143500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2849" y="1511590"/>
            <a:ext cx="6003579" cy="7573322"/>
          </a:xfrm>
          <a:custGeom>
            <a:avLst/>
            <a:gdLst/>
            <a:ahLst/>
            <a:cxnLst/>
            <a:rect l="l" t="t" r="r" b="b"/>
            <a:pathLst>
              <a:path w="6003579" h="7573322">
                <a:moveTo>
                  <a:pt x="0" y="0"/>
                </a:moveTo>
                <a:lnTo>
                  <a:pt x="6003579" y="0"/>
                </a:lnTo>
                <a:lnTo>
                  <a:pt x="6003579" y="7573322"/>
                </a:lnTo>
                <a:lnTo>
                  <a:pt x="0" y="7573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1794564" y="3742504"/>
            <a:ext cx="554854" cy="554854"/>
            <a:chOff x="0" y="0"/>
            <a:chExt cx="739806" cy="739806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739806" cy="73980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4339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113329" y="-14828"/>
              <a:ext cx="513149" cy="7027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46"/>
                </a:lnSpc>
                <a:spcBef>
                  <a:spcPct val="0"/>
                </a:spcBef>
              </a:pPr>
              <a:r>
                <a:rPr lang="en-US" sz="3176" spc="63">
                  <a:solidFill>
                    <a:srgbClr val="231F20"/>
                  </a:solidFill>
                  <a:latin typeface="TAN Headline"/>
                  <a:ea typeface="TAN Headline"/>
                  <a:cs typeface="TAN Headline"/>
                  <a:sym typeface="TAN Headline"/>
                </a:rPr>
                <a:t>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94564" y="4673789"/>
            <a:ext cx="554854" cy="554854"/>
            <a:chOff x="0" y="0"/>
            <a:chExt cx="739806" cy="739806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739806" cy="739806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EF7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433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113329" y="-10795"/>
              <a:ext cx="513149" cy="7027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46"/>
                </a:lnSpc>
                <a:spcBef>
                  <a:spcPct val="0"/>
                </a:spcBef>
              </a:pPr>
              <a:r>
                <a:rPr lang="en-US" sz="3176" spc="63">
                  <a:solidFill>
                    <a:srgbClr val="231F20"/>
                  </a:solidFill>
                  <a:latin typeface="TAN Headline"/>
                  <a:ea typeface="TAN Headline"/>
                  <a:cs typeface="TAN Headline"/>
                  <a:sym typeface="TAN Headline"/>
                </a:rPr>
                <a:t>2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94564" y="5612576"/>
            <a:ext cx="554854" cy="554854"/>
            <a:chOff x="0" y="0"/>
            <a:chExt cx="739806" cy="739806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739806" cy="739806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EF7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4339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113329" y="-18862"/>
              <a:ext cx="513149" cy="7027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46"/>
                </a:lnSpc>
                <a:spcBef>
                  <a:spcPct val="0"/>
                </a:spcBef>
              </a:pPr>
              <a:r>
                <a:rPr lang="en-US" sz="3176" spc="63">
                  <a:solidFill>
                    <a:srgbClr val="231F20"/>
                  </a:solidFill>
                  <a:latin typeface="TAN Headline"/>
                  <a:ea typeface="TAN Headline"/>
                  <a:cs typeface="TAN Headline"/>
                  <a:sym typeface="TAN Headline"/>
                </a:rPr>
                <a:t>3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94564" y="6572926"/>
            <a:ext cx="554854" cy="559070"/>
            <a:chOff x="0" y="0"/>
            <a:chExt cx="739806" cy="745426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739806" cy="745426"/>
              <a:chOff x="0" y="0"/>
              <a:chExt cx="812800" cy="81897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897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8975">
                    <a:moveTo>
                      <a:pt x="406400" y="0"/>
                    </a:moveTo>
                    <a:cubicBezTo>
                      <a:pt x="181951" y="0"/>
                      <a:pt x="0" y="183334"/>
                      <a:pt x="0" y="409487"/>
                    </a:cubicBezTo>
                    <a:cubicBezTo>
                      <a:pt x="0" y="635641"/>
                      <a:pt x="181951" y="818975"/>
                      <a:pt x="406400" y="818975"/>
                    </a:cubicBezTo>
                    <a:cubicBezTo>
                      <a:pt x="630849" y="818975"/>
                      <a:pt x="812800" y="635641"/>
                      <a:pt x="812800" y="409487"/>
                    </a:cubicBezTo>
                    <a:cubicBezTo>
                      <a:pt x="812800" y="183334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EF7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76200" y="579"/>
                <a:ext cx="660400" cy="741617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4339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113329" y="22307"/>
              <a:ext cx="513149" cy="708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46"/>
                </a:lnSpc>
                <a:spcBef>
                  <a:spcPct val="0"/>
                </a:spcBef>
              </a:pPr>
              <a:r>
                <a:rPr lang="en-US" sz="3176" spc="63">
                  <a:solidFill>
                    <a:srgbClr val="231F20"/>
                  </a:solidFill>
                  <a:latin typeface="TAN Headline"/>
                  <a:ea typeface="TAN Headline"/>
                  <a:cs typeface="TAN Headline"/>
                  <a:sym typeface="TAN Headline"/>
                </a:rPr>
                <a:t>4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794564" y="7517901"/>
            <a:ext cx="554854" cy="554854"/>
            <a:chOff x="0" y="0"/>
            <a:chExt cx="739806" cy="739806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739806" cy="739806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EF7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4339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113329" y="-18862"/>
              <a:ext cx="513149" cy="7027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46"/>
                </a:lnSpc>
                <a:spcBef>
                  <a:spcPct val="0"/>
                </a:spcBef>
              </a:pPr>
              <a:r>
                <a:rPr lang="en-US" sz="3176" spc="63">
                  <a:solidFill>
                    <a:srgbClr val="231F20"/>
                  </a:solidFill>
                  <a:latin typeface="TAN Headline"/>
                  <a:ea typeface="TAN Headline"/>
                  <a:cs typeface="TAN Headline"/>
                  <a:sym typeface="TAN Headline"/>
                </a:rPr>
                <a:t>5</a:t>
              </a:r>
            </a:p>
          </p:txBody>
        </p:sp>
      </p:grpSp>
      <p:sp>
        <p:nvSpPr>
          <p:cNvPr id="31" name="Freeform 31"/>
          <p:cNvSpPr/>
          <p:nvPr/>
        </p:nvSpPr>
        <p:spPr>
          <a:xfrm>
            <a:off x="7659019" y="1028700"/>
            <a:ext cx="8427400" cy="3435288"/>
          </a:xfrm>
          <a:custGeom>
            <a:avLst/>
            <a:gdLst/>
            <a:ahLst/>
            <a:cxnLst/>
            <a:rect l="l" t="t" r="r" b="b"/>
            <a:pathLst>
              <a:path w="1979545" h="1979545">
                <a:moveTo>
                  <a:pt x="0" y="0"/>
                </a:moveTo>
                <a:lnTo>
                  <a:pt x="1979545" y="0"/>
                </a:lnTo>
                <a:lnTo>
                  <a:pt x="1979545" y="1979546"/>
                </a:lnTo>
                <a:lnTo>
                  <a:pt x="0" y="1979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sz="3600" b="1" dirty="0"/>
          </a:p>
          <a:p>
            <a:r>
              <a:rPr lang="en-GB" sz="3600" b="1" dirty="0"/>
              <a:t>IT Governance</a:t>
            </a:r>
            <a:r>
              <a:rPr lang="en-GB" sz="3600" dirty="0"/>
              <a:t> is the </a:t>
            </a:r>
            <a:r>
              <a:rPr lang="en-GB" sz="3600" b="1" dirty="0"/>
              <a:t>framework and processes</a:t>
            </a:r>
            <a:r>
              <a:rPr lang="en-GB" sz="3600" dirty="0"/>
              <a:t> that ensure an organization’s </a:t>
            </a:r>
            <a:r>
              <a:rPr lang="en-GB" sz="3600" b="1" dirty="0"/>
              <a:t>IT systems and strategies</a:t>
            </a:r>
            <a:r>
              <a:rPr lang="en-GB" sz="3600" dirty="0"/>
              <a:t> support its overall </a:t>
            </a:r>
            <a:r>
              <a:rPr lang="en-GB" sz="3600" b="1" dirty="0"/>
              <a:t>business goals, value delivery, and compliance</a:t>
            </a:r>
            <a:r>
              <a:rPr lang="en-GB" sz="3600" dirty="0"/>
              <a:t> requirements.</a:t>
            </a:r>
          </a:p>
        </p:txBody>
      </p:sp>
      <p:sp>
        <p:nvSpPr>
          <p:cNvPr id="32" name="Freeform 32"/>
          <p:cNvSpPr/>
          <p:nvPr/>
        </p:nvSpPr>
        <p:spPr>
          <a:xfrm>
            <a:off x="7659019" y="4754945"/>
            <a:ext cx="8749420" cy="3432025"/>
          </a:xfrm>
          <a:custGeom>
            <a:avLst/>
            <a:gdLst/>
            <a:ahLst/>
            <a:cxnLst/>
            <a:rect l="l" t="t" r="r" b="b"/>
            <a:pathLst>
              <a:path w="1979545" h="1979545">
                <a:moveTo>
                  <a:pt x="0" y="0"/>
                </a:moveTo>
                <a:lnTo>
                  <a:pt x="1979545" y="0"/>
                </a:lnTo>
                <a:lnTo>
                  <a:pt x="1979545" y="1979546"/>
                </a:lnTo>
                <a:lnTo>
                  <a:pt x="0" y="1979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sz="4000" b="1" dirty="0">
              <a:latin typeface="Handy Casual" panose="020B0604020202020204" charset="0"/>
            </a:endParaRPr>
          </a:p>
          <a:p>
            <a:pPr algn="just"/>
            <a:r>
              <a:rPr lang="en-GB" sz="3600" b="1" dirty="0"/>
              <a:t>IT Risk Management </a:t>
            </a:r>
            <a:r>
              <a:rPr lang="en-GB" sz="3600" dirty="0"/>
              <a:t>involves identifying, assessing, and controlling risks that could negatively affect an organization’s information systems, data, and operations.</a:t>
            </a:r>
          </a:p>
        </p:txBody>
      </p:sp>
      <p:sp>
        <p:nvSpPr>
          <p:cNvPr id="34" name="Freeform 34"/>
          <p:cNvSpPr/>
          <p:nvPr/>
        </p:nvSpPr>
        <p:spPr>
          <a:xfrm rot="-1568932">
            <a:off x="-30836" y="8050291"/>
            <a:ext cx="1443297" cy="2069242"/>
          </a:xfrm>
          <a:custGeom>
            <a:avLst/>
            <a:gdLst/>
            <a:ahLst/>
            <a:cxnLst/>
            <a:rect l="l" t="t" r="r" b="b"/>
            <a:pathLst>
              <a:path w="1443297" h="2069242">
                <a:moveTo>
                  <a:pt x="0" y="0"/>
                </a:moveTo>
                <a:lnTo>
                  <a:pt x="1443297" y="0"/>
                </a:lnTo>
                <a:lnTo>
                  <a:pt x="1443297" y="2069242"/>
                </a:lnTo>
                <a:lnTo>
                  <a:pt x="0" y="20692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5" name="Freeform 35"/>
          <p:cNvSpPr/>
          <p:nvPr/>
        </p:nvSpPr>
        <p:spPr>
          <a:xfrm rot="5027046">
            <a:off x="16502236" y="496365"/>
            <a:ext cx="1514128" cy="1379233"/>
          </a:xfrm>
          <a:custGeom>
            <a:avLst/>
            <a:gdLst/>
            <a:ahLst/>
            <a:cxnLst/>
            <a:rect l="l" t="t" r="r" b="b"/>
            <a:pathLst>
              <a:path w="1514128" h="1379233">
                <a:moveTo>
                  <a:pt x="0" y="0"/>
                </a:moveTo>
                <a:lnTo>
                  <a:pt x="1514128" y="0"/>
                </a:lnTo>
                <a:lnTo>
                  <a:pt x="1514128" y="1379233"/>
                </a:lnTo>
                <a:lnTo>
                  <a:pt x="0" y="13792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6" name="Freeform 36"/>
          <p:cNvSpPr/>
          <p:nvPr/>
        </p:nvSpPr>
        <p:spPr>
          <a:xfrm rot="-8878474" flipV="1">
            <a:off x="14462783" y="8607260"/>
            <a:ext cx="4427299" cy="1110849"/>
          </a:xfrm>
          <a:custGeom>
            <a:avLst/>
            <a:gdLst/>
            <a:ahLst/>
            <a:cxnLst/>
            <a:rect l="l" t="t" r="r" b="b"/>
            <a:pathLst>
              <a:path w="4427299" h="1110849">
                <a:moveTo>
                  <a:pt x="0" y="1110850"/>
                </a:moveTo>
                <a:lnTo>
                  <a:pt x="4427299" y="1110850"/>
                </a:lnTo>
                <a:lnTo>
                  <a:pt x="4427299" y="0"/>
                </a:lnTo>
                <a:lnTo>
                  <a:pt x="0" y="0"/>
                </a:lnTo>
                <a:lnTo>
                  <a:pt x="0" y="111085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7" name="TextBox 37"/>
          <p:cNvSpPr txBox="1"/>
          <p:nvPr/>
        </p:nvSpPr>
        <p:spPr>
          <a:xfrm>
            <a:off x="2452583" y="2323902"/>
            <a:ext cx="4428929" cy="596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0"/>
              </a:lnSpc>
              <a:spcBef>
                <a:spcPct val="0"/>
              </a:spcBef>
            </a:pPr>
            <a:r>
              <a:rPr lang="en-GB" sz="3600" b="1" dirty="0"/>
              <a:t>Why IT Projects Fail</a:t>
            </a:r>
            <a:endParaRPr lang="en-US" sz="3493" b="1" dirty="0">
              <a:solidFill>
                <a:srgbClr val="000000"/>
              </a:solidFill>
              <a:latin typeface="TAN Headline"/>
              <a:ea typeface="TAN Headline"/>
              <a:cs typeface="TAN Headline"/>
              <a:sym typeface="TAN Headline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2471633" y="3958667"/>
            <a:ext cx="4513551" cy="2214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82"/>
              </a:lnSpc>
            </a:pPr>
            <a:r>
              <a:rPr lang="en-GB" sz="2400" dirty="0"/>
              <a:t>Not understanding the technology</a:t>
            </a:r>
            <a:endParaRPr lang="en-US" sz="2400" dirty="0">
              <a:solidFill>
                <a:srgbClr val="000000"/>
              </a:solidFill>
              <a:latin typeface="Handy Casual"/>
              <a:ea typeface="Handy Casual"/>
              <a:cs typeface="Handy Casual"/>
              <a:sym typeface="Handy Casual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2529779" y="4754945"/>
            <a:ext cx="4158269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GB" sz="2400" dirty="0"/>
              <a:t>Not understanding business needs</a:t>
            </a:r>
            <a:endParaRPr lang="en-US" sz="2400" dirty="0">
              <a:solidFill>
                <a:srgbClr val="000000"/>
              </a:solidFill>
              <a:latin typeface="Handy Casual"/>
              <a:ea typeface="Handy Casual"/>
              <a:cs typeface="Handy Casual"/>
              <a:sym typeface="Handy Casual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2529779" y="5715295"/>
            <a:ext cx="4004731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GB" sz="2400" dirty="0"/>
              <a:t>Expecting a 'silver bullet' solution.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529779" y="6663414"/>
            <a:ext cx="4158269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GB" sz="2400" dirty="0"/>
              <a:t>Poor project scope definition.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529779" y="7619969"/>
            <a:ext cx="4004731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GB" sz="2400" dirty="0"/>
              <a:t>Lack of stakeholder buy-in.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491181" y="3109403"/>
            <a:ext cx="408192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TAN Headline"/>
                <a:ea typeface="TAN Headline"/>
                <a:cs typeface="TAN Headline"/>
                <a:sym typeface="TAN Headline"/>
              </a:rPr>
              <a:t>MAIN REASONS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122617">
            <a:off x="8504696" y="2247821"/>
            <a:ext cx="1437070" cy="1309040"/>
          </a:xfrm>
          <a:custGeom>
            <a:avLst/>
            <a:gdLst/>
            <a:ahLst/>
            <a:cxnLst/>
            <a:rect l="l" t="t" r="r" b="b"/>
            <a:pathLst>
              <a:path w="1437070" h="1309040">
                <a:moveTo>
                  <a:pt x="0" y="0"/>
                </a:moveTo>
                <a:lnTo>
                  <a:pt x="1437070" y="0"/>
                </a:lnTo>
                <a:lnTo>
                  <a:pt x="1437070" y="1309041"/>
                </a:lnTo>
                <a:lnTo>
                  <a:pt x="0" y="13090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7059947" y="3771900"/>
            <a:ext cx="4431414" cy="24166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87"/>
              </a:lnSpc>
            </a:pPr>
            <a:r>
              <a:rPr lang="en-GB" sz="6600" dirty="0"/>
              <a:t>Key Emerging Technologies</a:t>
            </a:r>
            <a:endParaRPr lang="en-US" sz="6250" spc="137" dirty="0">
              <a:solidFill>
                <a:srgbClr val="000000"/>
              </a:solidFill>
              <a:latin typeface="TAN Headline"/>
              <a:ea typeface="TAN Headline"/>
              <a:cs typeface="TAN Headline"/>
              <a:sym typeface="TAN Headline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964208" y="1893931"/>
            <a:ext cx="3705330" cy="976981"/>
            <a:chOff x="0" y="0"/>
            <a:chExt cx="1066981" cy="2813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66981" cy="281330"/>
            </a:xfrm>
            <a:custGeom>
              <a:avLst/>
              <a:gdLst/>
              <a:ahLst/>
              <a:cxnLst/>
              <a:rect l="l" t="t" r="r" b="b"/>
              <a:pathLst>
                <a:path w="1066981" h="281330">
                  <a:moveTo>
                    <a:pt x="75218" y="0"/>
                  </a:moveTo>
                  <a:lnTo>
                    <a:pt x="991763" y="0"/>
                  </a:lnTo>
                  <a:cubicBezTo>
                    <a:pt x="1011712" y="0"/>
                    <a:pt x="1030844" y="7925"/>
                    <a:pt x="1044950" y="22031"/>
                  </a:cubicBezTo>
                  <a:cubicBezTo>
                    <a:pt x="1059057" y="36137"/>
                    <a:pt x="1066981" y="55269"/>
                    <a:pt x="1066981" y="75218"/>
                  </a:cubicBezTo>
                  <a:lnTo>
                    <a:pt x="1066981" y="206111"/>
                  </a:lnTo>
                  <a:cubicBezTo>
                    <a:pt x="1066981" y="226061"/>
                    <a:pt x="1059057" y="245193"/>
                    <a:pt x="1044950" y="259299"/>
                  </a:cubicBezTo>
                  <a:cubicBezTo>
                    <a:pt x="1030844" y="273405"/>
                    <a:pt x="1011712" y="281330"/>
                    <a:pt x="991763" y="281330"/>
                  </a:cubicBezTo>
                  <a:lnTo>
                    <a:pt x="75218" y="281330"/>
                  </a:lnTo>
                  <a:cubicBezTo>
                    <a:pt x="55269" y="281330"/>
                    <a:pt x="36137" y="273405"/>
                    <a:pt x="22031" y="259299"/>
                  </a:cubicBezTo>
                  <a:cubicBezTo>
                    <a:pt x="7925" y="245193"/>
                    <a:pt x="0" y="226061"/>
                    <a:pt x="0" y="206111"/>
                  </a:cubicBezTo>
                  <a:lnTo>
                    <a:pt x="0" y="75218"/>
                  </a:lnTo>
                  <a:cubicBezTo>
                    <a:pt x="0" y="55269"/>
                    <a:pt x="7925" y="36137"/>
                    <a:pt x="22031" y="22031"/>
                  </a:cubicBezTo>
                  <a:cubicBezTo>
                    <a:pt x="36137" y="7925"/>
                    <a:pt x="55269" y="0"/>
                    <a:pt x="75218" y="0"/>
                  </a:cubicBezTo>
                  <a:close/>
                </a:path>
              </a:pathLst>
            </a:custGeom>
            <a:solidFill>
              <a:srgbClr val="C2EBE3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1066981" cy="252755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2598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4329888"/>
            <a:ext cx="3740501" cy="911138"/>
            <a:chOff x="0" y="0"/>
            <a:chExt cx="1077109" cy="2623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77109" cy="262370"/>
            </a:xfrm>
            <a:custGeom>
              <a:avLst/>
              <a:gdLst/>
              <a:ahLst/>
              <a:cxnLst/>
              <a:rect l="l" t="t" r="r" b="b"/>
              <a:pathLst>
                <a:path w="1077109" h="262370">
                  <a:moveTo>
                    <a:pt x="74511" y="0"/>
                  </a:moveTo>
                  <a:lnTo>
                    <a:pt x="1002598" y="0"/>
                  </a:lnTo>
                  <a:cubicBezTo>
                    <a:pt x="1022359" y="0"/>
                    <a:pt x="1041312" y="7850"/>
                    <a:pt x="1055285" y="21824"/>
                  </a:cubicBezTo>
                  <a:cubicBezTo>
                    <a:pt x="1069259" y="35797"/>
                    <a:pt x="1077109" y="54750"/>
                    <a:pt x="1077109" y="74511"/>
                  </a:cubicBezTo>
                  <a:lnTo>
                    <a:pt x="1077109" y="187859"/>
                  </a:lnTo>
                  <a:cubicBezTo>
                    <a:pt x="1077109" y="207620"/>
                    <a:pt x="1069259" y="226573"/>
                    <a:pt x="1055285" y="240546"/>
                  </a:cubicBezTo>
                  <a:cubicBezTo>
                    <a:pt x="1041312" y="254520"/>
                    <a:pt x="1022359" y="262370"/>
                    <a:pt x="1002598" y="262370"/>
                  </a:cubicBezTo>
                  <a:lnTo>
                    <a:pt x="74511" y="262370"/>
                  </a:lnTo>
                  <a:cubicBezTo>
                    <a:pt x="54750" y="262370"/>
                    <a:pt x="35797" y="254520"/>
                    <a:pt x="21824" y="240546"/>
                  </a:cubicBezTo>
                  <a:cubicBezTo>
                    <a:pt x="7850" y="226573"/>
                    <a:pt x="0" y="207620"/>
                    <a:pt x="0" y="187859"/>
                  </a:cubicBezTo>
                  <a:lnTo>
                    <a:pt x="0" y="74511"/>
                  </a:lnTo>
                  <a:cubicBezTo>
                    <a:pt x="0" y="54750"/>
                    <a:pt x="7850" y="35797"/>
                    <a:pt x="21824" y="21824"/>
                  </a:cubicBezTo>
                  <a:cubicBezTo>
                    <a:pt x="35797" y="7850"/>
                    <a:pt x="54750" y="0"/>
                    <a:pt x="74511" y="0"/>
                  </a:cubicBezTo>
                  <a:close/>
                </a:path>
              </a:pathLst>
            </a:custGeom>
            <a:solidFill>
              <a:srgbClr val="FBC046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1077109" cy="233795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2598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226150" y="6685966"/>
            <a:ext cx="3705330" cy="956919"/>
            <a:chOff x="0" y="0"/>
            <a:chExt cx="1066981" cy="27555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66981" cy="275553"/>
            </a:xfrm>
            <a:custGeom>
              <a:avLst/>
              <a:gdLst/>
              <a:ahLst/>
              <a:cxnLst/>
              <a:rect l="l" t="t" r="r" b="b"/>
              <a:pathLst>
                <a:path w="1066981" h="275553">
                  <a:moveTo>
                    <a:pt x="75218" y="0"/>
                  </a:moveTo>
                  <a:lnTo>
                    <a:pt x="991763" y="0"/>
                  </a:lnTo>
                  <a:cubicBezTo>
                    <a:pt x="1011712" y="0"/>
                    <a:pt x="1030844" y="7925"/>
                    <a:pt x="1044950" y="22031"/>
                  </a:cubicBezTo>
                  <a:cubicBezTo>
                    <a:pt x="1059057" y="36137"/>
                    <a:pt x="1066981" y="55269"/>
                    <a:pt x="1066981" y="75218"/>
                  </a:cubicBezTo>
                  <a:lnTo>
                    <a:pt x="1066981" y="200335"/>
                  </a:lnTo>
                  <a:cubicBezTo>
                    <a:pt x="1066981" y="220284"/>
                    <a:pt x="1059057" y="239416"/>
                    <a:pt x="1044950" y="253522"/>
                  </a:cubicBezTo>
                  <a:cubicBezTo>
                    <a:pt x="1030844" y="267628"/>
                    <a:pt x="1011712" y="275553"/>
                    <a:pt x="991763" y="275553"/>
                  </a:cubicBezTo>
                  <a:lnTo>
                    <a:pt x="75218" y="275553"/>
                  </a:lnTo>
                  <a:cubicBezTo>
                    <a:pt x="55269" y="275553"/>
                    <a:pt x="36137" y="267628"/>
                    <a:pt x="22031" y="253522"/>
                  </a:cubicBezTo>
                  <a:cubicBezTo>
                    <a:pt x="7925" y="239416"/>
                    <a:pt x="0" y="220284"/>
                    <a:pt x="0" y="200335"/>
                  </a:cubicBezTo>
                  <a:lnTo>
                    <a:pt x="0" y="75218"/>
                  </a:lnTo>
                  <a:cubicBezTo>
                    <a:pt x="0" y="55269"/>
                    <a:pt x="7925" y="36137"/>
                    <a:pt x="22031" y="22031"/>
                  </a:cubicBezTo>
                  <a:cubicBezTo>
                    <a:pt x="36137" y="7925"/>
                    <a:pt x="55269" y="0"/>
                    <a:pt x="75218" y="0"/>
                  </a:cubicBezTo>
                  <a:close/>
                </a:path>
              </a:pathLst>
            </a:custGeom>
            <a:solidFill>
              <a:srgbClr val="E6BFE1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8575"/>
              <a:ext cx="1066981" cy="246978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2598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690807" y="1893931"/>
            <a:ext cx="3740501" cy="911138"/>
            <a:chOff x="0" y="0"/>
            <a:chExt cx="1077109" cy="26237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77109" cy="262370"/>
            </a:xfrm>
            <a:custGeom>
              <a:avLst/>
              <a:gdLst/>
              <a:ahLst/>
              <a:cxnLst/>
              <a:rect l="l" t="t" r="r" b="b"/>
              <a:pathLst>
                <a:path w="1077109" h="262370">
                  <a:moveTo>
                    <a:pt x="74511" y="0"/>
                  </a:moveTo>
                  <a:lnTo>
                    <a:pt x="1002598" y="0"/>
                  </a:lnTo>
                  <a:cubicBezTo>
                    <a:pt x="1022359" y="0"/>
                    <a:pt x="1041312" y="7850"/>
                    <a:pt x="1055285" y="21824"/>
                  </a:cubicBezTo>
                  <a:cubicBezTo>
                    <a:pt x="1069259" y="35797"/>
                    <a:pt x="1077109" y="54750"/>
                    <a:pt x="1077109" y="74511"/>
                  </a:cubicBezTo>
                  <a:lnTo>
                    <a:pt x="1077109" y="187859"/>
                  </a:lnTo>
                  <a:cubicBezTo>
                    <a:pt x="1077109" y="207620"/>
                    <a:pt x="1069259" y="226573"/>
                    <a:pt x="1055285" y="240546"/>
                  </a:cubicBezTo>
                  <a:cubicBezTo>
                    <a:pt x="1041312" y="254520"/>
                    <a:pt x="1022359" y="262370"/>
                    <a:pt x="1002598" y="262370"/>
                  </a:cubicBezTo>
                  <a:lnTo>
                    <a:pt x="74511" y="262370"/>
                  </a:lnTo>
                  <a:cubicBezTo>
                    <a:pt x="54750" y="262370"/>
                    <a:pt x="35797" y="254520"/>
                    <a:pt x="21824" y="240546"/>
                  </a:cubicBezTo>
                  <a:cubicBezTo>
                    <a:pt x="7850" y="226573"/>
                    <a:pt x="0" y="207620"/>
                    <a:pt x="0" y="187859"/>
                  </a:cubicBezTo>
                  <a:lnTo>
                    <a:pt x="0" y="74511"/>
                  </a:lnTo>
                  <a:cubicBezTo>
                    <a:pt x="0" y="54750"/>
                    <a:pt x="7850" y="35797"/>
                    <a:pt x="21824" y="21824"/>
                  </a:cubicBezTo>
                  <a:cubicBezTo>
                    <a:pt x="35797" y="7850"/>
                    <a:pt x="54750" y="0"/>
                    <a:pt x="74511" y="0"/>
                  </a:cubicBezTo>
                  <a:close/>
                </a:path>
              </a:pathLst>
            </a:custGeom>
            <a:solidFill>
              <a:srgbClr val="FBC046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8575"/>
              <a:ext cx="1077109" cy="233795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2598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553970" y="4320363"/>
            <a:ext cx="3705330" cy="956919"/>
            <a:chOff x="0" y="0"/>
            <a:chExt cx="1066981" cy="27555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66981" cy="275553"/>
            </a:xfrm>
            <a:custGeom>
              <a:avLst/>
              <a:gdLst/>
              <a:ahLst/>
              <a:cxnLst/>
              <a:rect l="l" t="t" r="r" b="b"/>
              <a:pathLst>
                <a:path w="1066981" h="275553">
                  <a:moveTo>
                    <a:pt x="75218" y="0"/>
                  </a:moveTo>
                  <a:lnTo>
                    <a:pt x="991763" y="0"/>
                  </a:lnTo>
                  <a:cubicBezTo>
                    <a:pt x="1011712" y="0"/>
                    <a:pt x="1030844" y="7925"/>
                    <a:pt x="1044950" y="22031"/>
                  </a:cubicBezTo>
                  <a:cubicBezTo>
                    <a:pt x="1059057" y="36137"/>
                    <a:pt x="1066981" y="55269"/>
                    <a:pt x="1066981" y="75218"/>
                  </a:cubicBezTo>
                  <a:lnTo>
                    <a:pt x="1066981" y="200335"/>
                  </a:lnTo>
                  <a:cubicBezTo>
                    <a:pt x="1066981" y="220284"/>
                    <a:pt x="1059057" y="239416"/>
                    <a:pt x="1044950" y="253522"/>
                  </a:cubicBezTo>
                  <a:cubicBezTo>
                    <a:pt x="1030844" y="267628"/>
                    <a:pt x="1011712" y="275553"/>
                    <a:pt x="991763" y="275553"/>
                  </a:cubicBezTo>
                  <a:lnTo>
                    <a:pt x="75218" y="275553"/>
                  </a:lnTo>
                  <a:cubicBezTo>
                    <a:pt x="55269" y="275553"/>
                    <a:pt x="36137" y="267628"/>
                    <a:pt x="22031" y="253522"/>
                  </a:cubicBezTo>
                  <a:cubicBezTo>
                    <a:pt x="7925" y="239416"/>
                    <a:pt x="0" y="220284"/>
                    <a:pt x="0" y="200335"/>
                  </a:cubicBezTo>
                  <a:lnTo>
                    <a:pt x="0" y="75218"/>
                  </a:lnTo>
                  <a:cubicBezTo>
                    <a:pt x="0" y="55269"/>
                    <a:pt x="7925" y="36137"/>
                    <a:pt x="22031" y="22031"/>
                  </a:cubicBezTo>
                  <a:cubicBezTo>
                    <a:pt x="36137" y="7925"/>
                    <a:pt x="55269" y="0"/>
                    <a:pt x="75218" y="0"/>
                  </a:cubicBezTo>
                  <a:close/>
                </a:path>
              </a:pathLst>
            </a:custGeom>
            <a:solidFill>
              <a:srgbClr val="E6BFE1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28575"/>
              <a:ext cx="1066981" cy="246978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2598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912701" y="6685966"/>
            <a:ext cx="3705330" cy="976981"/>
            <a:chOff x="0" y="0"/>
            <a:chExt cx="1066981" cy="28133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66981" cy="281330"/>
            </a:xfrm>
            <a:custGeom>
              <a:avLst/>
              <a:gdLst/>
              <a:ahLst/>
              <a:cxnLst/>
              <a:rect l="l" t="t" r="r" b="b"/>
              <a:pathLst>
                <a:path w="1066981" h="281330">
                  <a:moveTo>
                    <a:pt x="75218" y="0"/>
                  </a:moveTo>
                  <a:lnTo>
                    <a:pt x="991763" y="0"/>
                  </a:lnTo>
                  <a:cubicBezTo>
                    <a:pt x="1011712" y="0"/>
                    <a:pt x="1030844" y="7925"/>
                    <a:pt x="1044950" y="22031"/>
                  </a:cubicBezTo>
                  <a:cubicBezTo>
                    <a:pt x="1059057" y="36137"/>
                    <a:pt x="1066981" y="55269"/>
                    <a:pt x="1066981" y="75218"/>
                  </a:cubicBezTo>
                  <a:lnTo>
                    <a:pt x="1066981" y="206111"/>
                  </a:lnTo>
                  <a:cubicBezTo>
                    <a:pt x="1066981" y="226061"/>
                    <a:pt x="1059057" y="245193"/>
                    <a:pt x="1044950" y="259299"/>
                  </a:cubicBezTo>
                  <a:cubicBezTo>
                    <a:pt x="1030844" y="273405"/>
                    <a:pt x="1011712" y="281330"/>
                    <a:pt x="991763" y="281330"/>
                  </a:cubicBezTo>
                  <a:lnTo>
                    <a:pt x="75218" y="281330"/>
                  </a:lnTo>
                  <a:cubicBezTo>
                    <a:pt x="55269" y="281330"/>
                    <a:pt x="36137" y="273405"/>
                    <a:pt x="22031" y="259299"/>
                  </a:cubicBezTo>
                  <a:cubicBezTo>
                    <a:pt x="7925" y="245193"/>
                    <a:pt x="0" y="226061"/>
                    <a:pt x="0" y="206111"/>
                  </a:cubicBezTo>
                  <a:lnTo>
                    <a:pt x="0" y="75218"/>
                  </a:lnTo>
                  <a:cubicBezTo>
                    <a:pt x="0" y="55269"/>
                    <a:pt x="7925" y="36137"/>
                    <a:pt x="22031" y="22031"/>
                  </a:cubicBezTo>
                  <a:cubicBezTo>
                    <a:pt x="36137" y="7925"/>
                    <a:pt x="55269" y="0"/>
                    <a:pt x="75218" y="0"/>
                  </a:cubicBezTo>
                  <a:close/>
                </a:path>
              </a:pathLst>
            </a:custGeom>
            <a:solidFill>
              <a:srgbClr val="C2EBE3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28575"/>
              <a:ext cx="1066981" cy="252755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2598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 rot="-1643804">
            <a:off x="10477014" y="2895848"/>
            <a:ext cx="2196191" cy="611817"/>
          </a:xfrm>
          <a:custGeom>
            <a:avLst/>
            <a:gdLst/>
            <a:ahLst/>
            <a:cxnLst/>
            <a:rect l="l" t="t" r="r" b="b"/>
            <a:pathLst>
              <a:path w="2196191" h="611817">
                <a:moveTo>
                  <a:pt x="0" y="0"/>
                </a:moveTo>
                <a:lnTo>
                  <a:pt x="2196190" y="0"/>
                </a:lnTo>
                <a:lnTo>
                  <a:pt x="2196190" y="611816"/>
                </a:lnTo>
                <a:lnTo>
                  <a:pt x="0" y="6118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3308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4" name="TextBox 24"/>
          <p:cNvSpPr txBox="1"/>
          <p:nvPr/>
        </p:nvSpPr>
        <p:spPr>
          <a:xfrm>
            <a:off x="1421951" y="4676300"/>
            <a:ext cx="3088337" cy="311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8"/>
              </a:lnSpc>
              <a:spcBef>
                <a:spcPct val="0"/>
              </a:spcBef>
            </a:pPr>
            <a:r>
              <a:rPr lang="en-US" sz="2293" spc="96" dirty="0">
                <a:solidFill>
                  <a:srgbClr val="000000"/>
                </a:solidFill>
                <a:latin typeface="TAN Headline"/>
                <a:ea typeface="TAN Headline"/>
                <a:cs typeface="TAN Headline"/>
                <a:sym typeface="TAN Headline"/>
              </a:rPr>
              <a:t>Blockchain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325720" y="2239128"/>
            <a:ext cx="3088337" cy="311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8"/>
              </a:lnSpc>
              <a:spcBef>
                <a:spcPct val="0"/>
              </a:spcBef>
            </a:pPr>
            <a:r>
              <a:rPr lang="en-US" sz="2293" spc="96" dirty="0">
                <a:solidFill>
                  <a:srgbClr val="000000"/>
                </a:solidFill>
                <a:latin typeface="TAN Headline"/>
                <a:ea typeface="TAN Headline"/>
                <a:cs typeface="TAN Headline"/>
                <a:sym typeface="TAN Headline"/>
              </a:rPr>
              <a:t>AI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964208" y="3002558"/>
            <a:ext cx="4005500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3422" lvl="1" indent="-171711">
              <a:buFont typeface="Arial"/>
              <a:buChar char="•"/>
            </a:pPr>
            <a:r>
              <a:rPr lang="en-GB" sz="3200" dirty="0"/>
              <a:t>AI – Decision-making, automation</a:t>
            </a:r>
            <a:endParaRPr lang="en-US" sz="3200" spc="66" dirty="0">
              <a:solidFill>
                <a:srgbClr val="000000"/>
              </a:solidFill>
              <a:latin typeface="Handy Casual"/>
              <a:ea typeface="Handy Casual"/>
              <a:cs typeface="Handy Casual"/>
              <a:sym typeface="Handy Casual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534647" y="7039318"/>
            <a:ext cx="3088337" cy="311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8"/>
              </a:lnSpc>
              <a:spcBef>
                <a:spcPct val="0"/>
              </a:spcBef>
            </a:pPr>
            <a:r>
              <a:rPr lang="en-US" sz="2293" spc="96" dirty="0">
                <a:solidFill>
                  <a:srgbClr val="000000"/>
                </a:solidFill>
                <a:latin typeface="TAN Headline"/>
                <a:ea typeface="TAN Headline"/>
                <a:cs typeface="TAN Headline"/>
                <a:sym typeface="TAN Headline"/>
              </a:rPr>
              <a:t>Metaverse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862467" y="4687956"/>
            <a:ext cx="3088337" cy="311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8"/>
              </a:lnSpc>
              <a:spcBef>
                <a:spcPct val="0"/>
              </a:spcBef>
            </a:pPr>
            <a:r>
              <a:rPr lang="en-US" sz="2293" spc="96" dirty="0">
                <a:solidFill>
                  <a:srgbClr val="000000"/>
                </a:solidFill>
                <a:latin typeface="TAN Headline"/>
                <a:ea typeface="TAN Headline"/>
                <a:cs typeface="TAN Headline"/>
                <a:sym typeface="TAN Headline"/>
              </a:rPr>
              <a:t>Cybersecurity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110847" y="2225734"/>
            <a:ext cx="3088337" cy="311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8"/>
              </a:lnSpc>
              <a:spcBef>
                <a:spcPct val="0"/>
              </a:spcBef>
            </a:pPr>
            <a:r>
              <a:rPr lang="en-US" sz="2293" spc="96" dirty="0">
                <a:solidFill>
                  <a:srgbClr val="000000"/>
                </a:solidFill>
                <a:latin typeface="TAN Headline"/>
                <a:ea typeface="TAN Headline"/>
                <a:cs typeface="TAN Headline"/>
                <a:sym typeface="TAN Headline"/>
              </a:rPr>
              <a:t>AR/VR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314396" y="6802975"/>
            <a:ext cx="3303635" cy="705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293" spc="96" dirty="0">
                <a:solidFill>
                  <a:srgbClr val="000000"/>
                </a:solidFill>
                <a:latin typeface="TAN Headline"/>
                <a:ea typeface="TAN Headline"/>
                <a:cs typeface="TAN Headline"/>
                <a:sym typeface="TAN Headline"/>
              </a:rPr>
              <a:t>Large Language Models</a:t>
            </a:r>
          </a:p>
        </p:txBody>
      </p:sp>
      <p:sp>
        <p:nvSpPr>
          <p:cNvPr id="31" name="Freeform 31"/>
          <p:cNvSpPr/>
          <p:nvPr/>
        </p:nvSpPr>
        <p:spPr>
          <a:xfrm rot="204962">
            <a:off x="11333721" y="4479549"/>
            <a:ext cx="2196191" cy="611817"/>
          </a:xfrm>
          <a:custGeom>
            <a:avLst/>
            <a:gdLst/>
            <a:ahLst/>
            <a:cxnLst/>
            <a:rect l="l" t="t" r="r" b="b"/>
            <a:pathLst>
              <a:path w="2196191" h="611817">
                <a:moveTo>
                  <a:pt x="0" y="0"/>
                </a:moveTo>
                <a:lnTo>
                  <a:pt x="2196190" y="0"/>
                </a:lnTo>
                <a:lnTo>
                  <a:pt x="2196190" y="611817"/>
                </a:lnTo>
                <a:lnTo>
                  <a:pt x="0" y="6118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3308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2" name="Freeform 32"/>
          <p:cNvSpPr/>
          <p:nvPr/>
        </p:nvSpPr>
        <p:spPr>
          <a:xfrm rot="1543996">
            <a:off x="10606292" y="6494174"/>
            <a:ext cx="2196191" cy="611817"/>
          </a:xfrm>
          <a:custGeom>
            <a:avLst/>
            <a:gdLst/>
            <a:ahLst/>
            <a:cxnLst/>
            <a:rect l="l" t="t" r="r" b="b"/>
            <a:pathLst>
              <a:path w="2196191" h="611817">
                <a:moveTo>
                  <a:pt x="0" y="0"/>
                </a:moveTo>
                <a:lnTo>
                  <a:pt x="2196190" y="0"/>
                </a:lnTo>
                <a:lnTo>
                  <a:pt x="2196190" y="611817"/>
                </a:lnTo>
                <a:lnTo>
                  <a:pt x="0" y="6118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3308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3" name="Freeform 33"/>
          <p:cNvSpPr/>
          <p:nvPr/>
        </p:nvSpPr>
        <p:spPr>
          <a:xfrm rot="-8767587">
            <a:off x="5953077" y="3012795"/>
            <a:ext cx="2196191" cy="611817"/>
          </a:xfrm>
          <a:custGeom>
            <a:avLst/>
            <a:gdLst/>
            <a:ahLst/>
            <a:cxnLst/>
            <a:rect l="l" t="t" r="r" b="b"/>
            <a:pathLst>
              <a:path w="2196191" h="611817">
                <a:moveTo>
                  <a:pt x="0" y="0"/>
                </a:moveTo>
                <a:lnTo>
                  <a:pt x="2196191" y="0"/>
                </a:lnTo>
                <a:lnTo>
                  <a:pt x="2196191" y="611817"/>
                </a:lnTo>
                <a:lnTo>
                  <a:pt x="0" y="6118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3308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4" name="Freeform 34"/>
          <p:cNvSpPr/>
          <p:nvPr/>
        </p:nvSpPr>
        <p:spPr>
          <a:xfrm rot="-10366412">
            <a:off x="4870860" y="4744070"/>
            <a:ext cx="2196191" cy="611817"/>
          </a:xfrm>
          <a:custGeom>
            <a:avLst/>
            <a:gdLst/>
            <a:ahLst/>
            <a:cxnLst/>
            <a:rect l="l" t="t" r="r" b="b"/>
            <a:pathLst>
              <a:path w="2196191" h="611817">
                <a:moveTo>
                  <a:pt x="0" y="0"/>
                </a:moveTo>
                <a:lnTo>
                  <a:pt x="2196191" y="0"/>
                </a:lnTo>
                <a:lnTo>
                  <a:pt x="2196191" y="611817"/>
                </a:lnTo>
                <a:lnTo>
                  <a:pt x="0" y="6118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3308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5" name="Freeform 35"/>
          <p:cNvSpPr/>
          <p:nvPr/>
        </p:nvSpPr>
        <p:spPr>
          <a:xfrm rot="9139054">
            <a:off x="5920775" y="6494174"/>
            <a:ext cx="2196191" cy="611817"/>
          </a:xfrm>
          <a:custGeom>
            <a:avLst/>
            <a:gdLst/>
            <a:ahLst/>
            <a:cxnLst/>
            <a:rect l="l" t="t" r="r" b="b"/>
            <a:pathLst>
              <a:path w="2196191" h="611817">
                <a:moveTo>
                  <a:pt x="0" y="0"/>
                </a:moveTo>
                <a:lnTo>
                  <a:pt x="2196191" y="0"/>
                </a:lnTo>
                <a:lnTo>
                  <a:pt x="2196191" y="611817"/>
                </a:lnTo>
                <a:lnTo>
                  <a:pt x="0" y="6118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3308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6" name="Freeform 36"/>
          <p:cNvSpPr/>
          <p:nvPr/>
        </p:nvSpPr>
        <p:spPr>
          <a:xfrm rot="-8261386">
            <a:off x="8672556" y="6509905"/>
            <a:ext cx="1437070" cy="1309040"/>
          </a:xfrm>
          <a:custGeom>
            <a:avLst/>
            <a:gdLst/>
            <a:ahLst/>
            <a:cxnLst/>
            <a:rect l="l" t="t" r="r" b="b"/>
            <a:pathLst>
              <a:path w="1437070" h="1309040">
                <a:moveTo>
                  <a:pt x="0" y="0"/>
                </a:moveTo>
                <a:lnTo>
                  <a:pt x="1437070" y="0"/>
                </a:lnTo>
                <a:lnTo>
                  <a:pt x="1437070" y="1309041"/>
                </a:lnTo>
                <a:lnTo>
                  <a:pt x="0" y="13090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7" name="TextBox 37"/>
          <p:cNvSpPr txBox="1"/>
          <p:nvPr/>
        </p:nvSpPr>
        <p:spPr>
          <a:xfrm>
            <a:off x="1028700" y="5374377"/>
            <a:ext cx="4005500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Secure transactions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226150" y="7804810"/>
            <a:ext cx="4005500" cy="266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3422" lvl="1" indent="-171711">
              <a:lnSpc>
                <a:spcPts val="1670"/>
              </a:lnSpc>
              <a:buFont typeface="Arial"/>
              <a:buChar char="•"/>
            </a:pPr>
            <a:r>
              <a:rPr lang="en-GB" sz="3200" dirty="0"/>
              <a:t>Virtual economies</a:t>
            </a:r>
            <a:endParaRPr lang="en-US" sz="3200" spc="66" dirty="0">
              <a:solidFill>
                <a:srgbClr val="000000"/>
              </a:solidFill>
              <a:latin typeface="Handy Casual"/>
              <a:ea typeface="Handy Casual"/>
              <a:cs typeface="Handy Casual"/>
              <a:sym typeface="Handy Casual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2612532" y="2921392"/>
            <a:ext cx="4005500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3422" lvl="1" indent="-171711" algn="l">
              <a:buFont typeface="Arial"/>
              <a:buChar char="•"/>
            </a:pPr>
            <a:r>
              <a:rPr lang="en-US" sz="3200" spc="66" dirty="0">
                <a:solidFill>
                  <a:srgbClr val="000000"/>
                </a:solidFill>
                <a:latin typeface="+mj-lt"/>
                <a:ea typeface="Handy Casual"/>
                <a:cs typeface="Handy Casual"/>
                <a:sym typeface="Handy Casual"/>
              </a:rPr>
              <a:t>Immersive training experiences.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553970" y="5374377"/>
            <a:ext cx="4005500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3422" lvl="1" indent="-171711">
              <a:buFont typeface="Arial"/>
              <a:buChar char="•"/>
            </a:pPr>
            <a:r>
              <a:rPr lang="en-US" sz="3200" spc="66" dirty="0">
                <a:solidFill>
                  <a:srgbClr val="000000"/>
                </a:solidFill>
                <a:latin typeface="+mj-lt"/>
                <a:ea typeface="Handy Casual"/>
                <a:cs typeface="Handy Casual"/>
                <a:sym typeface="Handy Casual"/>
              </a:rPr>
              <a:t>Protecting digital assets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945303" y="7804810"/>
            <a:ext cx="4005500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3422" lvl="1" indent="-171711">
              <a:buFont typeface="Arial"/>
              <a:buChar char="•"/>
            </a:pPr>
            <a:r>
              <a:rPr lang="en-US" sz="3200" spc="66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Advanced tasks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1000125" y="266700"/>
            <a:ext cx="5491493" cy="570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29"/>
              </a:lnSpc>
              <a:spcBef>
                <a:spcPct val="0"/>
              </a:spcBef>
            </a:pPr>
            <a:r>
              <a:rPr lang="en-US" sz="3378" dirty="0">
                <a:solidFill>
                  <a:srgbClr val="000000"/>
                </a:solidFill>
                <a:latin typeface="TAN Headline"/>
                <a:ea typeface="TAN Headline"/>
                <a:cs typeface="TAN Headline"/>
                <a:sym typeface="TAN Headline"/>
              </a:rPr>
              <a:t>Artificial Intelligence </a:t>
            </a:r>
          </a:p>
        </p:txBody>
      </p:sp>
      <p:sp>
        <p:nvSpPr>
          <p:cNvPr id="30" name="Rectangle 7">
            <a:extLst>
              <a:ext uri="{FF2B5EF4-FFF2-40B4-BE49-F238E27FC236}">
                <a16:creationId xmlns:a16="http://schemas.microsoft.com/office/drawing/2014/main" id="{43891CCB-8E5D-C2BF-CE95-A6BAE113BB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64818" y="920234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1FB175-3D55-D9E6-4C32-EF1E2557EFC5}"/>
              </a:ext>
            </a:extLst>
          </p:cNvPr>
          <p:cNvSpPr txBox="1"/>
          <p:nvPr/>
        </p:nvSpPr>
        <p:spPr>
          <a:xfrm>
            <a:off x="990600" y="1038761"/>
            <a:ext cx="166116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>
                <a:latin typeface="Handy Casual" panose="020B0604020202020204" charset="0"/>
              </a:rPr>
              <a:t>AI is  a computer systems designed to simulate human intelligence by performing tasks like learning, problem-solving, and decision-making</a:t>
            </a:r>
            <a:r>
              <a:rPr lang="en-GB" sz="4000" b="0" i="0" dirty="0">
                <a:solidFill>
                  <a:srgbClr val="EEF0FF"/>
                </a:solidFill>
                <a:effectLst/>
                <a:latin typeface="Handy Casual" panose="020B0604020202020204" charset="0"/>
              </a:rPr>
              <a:t>.</a:t>
            </a:r>
            <a:endParaRPr lang="en-GB" sz="4000" dirty="0">
              <a:latin typeface="Handy Casual" panose="020B060402020202020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F3B2E99-B18C-19E2-8F7D-AC169F056F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151"/>
          <a:stretch>
            <a:fillRect/>
          </a:stretch>
        </p:blipFill>
        <p:spPr>
          <a:xfrm>
            <a:off x="378798" y="2362200"/>
            <a:ext cx="17530403" cy="7924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2C123B-4F9B-EFC3-1DC3-08BA1F48A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800F5E5-1EA1-0810-B798-66D24FD05F51}"/>
              </a:ext>
            </a:extLst>
          </p:cNvPr>
          <p:cNvGrpSpPr/>
          <p:nvPr/>
        </p:nvGrpSpPr>
        <p:grpSpPr>
          <a:xfrm>
            <a:off x="6760391" y="1242183"/>
            <a:ext cx="11299009" cy="7657600"/>
            <a:chOff x="0" y="0"/>
            <a:chExt cx="14302208" cy="1043161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5045F6A-322E-6DBE-97F9-2A3991C995F9}"/>
                </a:ext>
              </a:extLst>
            </p:cNvPr>
            <p:cNvSpPr/>
            <p:nvPr/>
          </p:nvSpPr>
          <p:spPr>
            <a:xfrm>
              <a:off x="31750" y="31750"/>
              <a:ext cx="14238708" cy="10368115"/>
            </a:xfrm>
            <a:custGeom>
              <a:avLst/>
              <a:gdLst/>
              <a:ahLst/>
              <a:cxnLst/>
              <a:rect l="l" t="t" r="r" b="b"/>
              <a:pathLst>
                <a:path w="14238708" h="10368115">
                  <a:moveTo>
                    <a:pt x="14145997" y="10368115"/>
                  </a:moveTo>
                  <a:lnTo>
                    <a:pt x="92710" y="10368115"/>
                  </a:lnTo>
                  <a:cubicBezTo>
                    <a:pt x="41910" y="10368115"/>
                    <a:pt x="0" y="10326205"/>
                    <a:pt x="0" y="1027540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4144727" y="0"/>
                  </a:lnTo>
                  <a:cubicBezTo>
                    <a:pt x="14195527" y="0"/>
                    <a:pt x="14237438" y="41910"/>
                    <a:pt x="14237438" y="92710"/>
                  </a:cubicBezTo>
                  <a:lnTo>
                    <a:pt x="14237438" y="10274136"/>
                  </a:lnTo>
                  <a:cubicBezTo>
                    <a:pt x="14238708" y="10326205"/>
                    <a:pt x="14196797" y="10368115"/>
                    <a:pt x="14145997" y="10368115"/>
                  </a:cubicBezTo>
                  <a:close/>
                </a:path>
              </a:pathLst>
            </a:custGeom>
            <a:solidFill>
              <a:srgbClr val="FFFEF7"/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DD67594-D202-A16F-F445-91F83203081A}"/>
                </a:ext>
              </a:extLst>
            </p:cNvPr>
            <p:cNvSpPr/>
            <p:nvPr/>
          </p:nvSpPr>
          <p:spPr>
            <a:xfrm>
              <a:off x="0" y="0"/>
              <a:ext cx="14302208" cy="10431616"/>
            </a:xfrm>
            <a:custGeom>
              <a:avLst/>
              <a:gdLst/>
              <a:ahLst/>
              <a:cxnLst/>
              <a:rect l="l" t="t" r="r" b="b"/>
              <a:pathLst>
                <a:path w="14302208" h="10431616">
                  <a:moveTo>
                    <a:pt x="14177747" y="59690"/>
                  </a:moveTo>
                  <a:cubicBezTo>
                    <a:pt x="14213308" y="59690"/>
                    <a:pt x="14242518" y="88900"/>
                    <a:pt x="14242518" y="124460"/>
                  </a:cubicBezTo>
                  <a:lnTo>
                    <a:pt x="14242518" y="10307155"/>
                  </a:lnTo>
                  <a:cubicBezTo>
                    <a:pt x="14242518" y="10342716"/>
                    <a:pt x="14213308" y="10371926"/>
                    <a:pt x="14177747" y="10371926"/>
                  </a:cubicBezTo>
                  <a:lnTo>
                    <a:pt x="124460" y="10371926"/>
                  </a:lnTo>
                  <a:cubicBezTo>
                    <a:pt x="88900" y="10371926"/>
                    <a:pt x="59690" y="10342716"/>
                    <a:pt x="59690" y="1030715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4177749" y="59690"/>
                  </a:lnTo>
                  <a:moveTo>
                    <a:pt x="1417774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307155"/>
                  </a:lnTo>
                  <a:cubicBezTo>
                    <a:pt x="0" y="10375736"/>
                    <a:pt x="55880" y="10431616"/>
                    <a:pt x="124460" y="10431616"/>
                  </a:cubicBezTo>
                  <a:lnTo>
                    <a:pt x="14177749" y="10431616"/>
                  </a:lnTo>
                  <a:cubicBezTo>
                    <a:pt x="14246327" y="10431616"/>
                    <a:pt x="14302208" y="10375736"/>
                    <a:pt x="14302208" y="10307155"/>
                  </a:cubicBezTo>
                  <a:lnTo>
                    <a:pt x="14302208" y="124460"/>
                  </a:lnTo>
                  <a:cubicBezTo>
                    <a:pt x="14302208" y="55880"/>
                    <a:pt x="14246327" y="0"/>
                    <a:pt x="14177749" y="0"/>
                  </a:cubicBezTo>
                  <a:close/>
                </a:path>
              </a:pathLst>
            </a:custGeom>
            <a:solidFill>
              <a:srgbClr val="191919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94599009-37B9-97D9-FB67-F72C0875811A}"/>
              </a:ext>
            </a:extLst>
          </p:cNvPr>
          <p:cNvSpPr/>
          <p:nvPr/>
        </p:nvSpPr>
        <p:spPr>
          <a:xfrm>
            <a:off x="-49133" y="364943"/>
            <a:ext cx="7628315" cy="9557115"/>
          </a:xfrm>
          <a:custGeom>
            <a:avLst/>
            <a:gdLst/>
            <a:ahLst/>
            <a:cxnLst/>
            <a:rect l="l" t="t" r="r" b="b"/>
            <a:pathLst>
              <a:path w="7628315" h="9557115">
                <a:moveTo>
                  <a:pt x="0" y="0"/>
                </a:moveTo>
                <a:lnTo>
                  <a:pt x="7628316" y="0"/>
                </a:lnTo>
                <a:lnTo>
                  <a:pt x="7628316" y="9557114"/>
                </a:lnTo>
                <a:lnTo>
                  <a:pt x="0" y="95571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59A66B11-A166-E3AD-13D8-E7EC0937D098}"/>
              </a:ext>
            </a:extLst>
          </p:cNvPr>
          <p:cNvGrpSpPr>
            <a:grpSpLocks noChangeAspect="1"/>
          </p:cNvGrpSpPr>
          <p:nvPr/>
        </p:nvGrpSpPr>
        <p:grpSpPr>
          <a:xfrm rot="-460589">
            <a:off x="1751691" y="4008360"/>
            <a:ext cx="4649370" cy="4649351"/>
            <a:chOff x="0" y="0"/>
            <a:chExt cx="6350025" cy="63500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85AFE21-DF3B-71A4-9242-CCEF44F5FA42}"/>
                </a:ext>
              </a:extLst>
            </p:cNvPr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4"/>
              <a:stretch>
                <a:fillRect t="-24906" b="-24906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BDCC706C-6363-656D-2FE5-C8E5EB5C5169}"/>
              </a:ext>
            </a:extLst>
          </p:cNvPr>
          <p:cNvSpPr txBox="1"/>
          <p:nvPr/>
        </p:nvSpPr>
        <p:spPr>
          <a:xfrm>
            <a:off x="12276602" y="2117659"/>
            <a:ext cx="4194128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0667" lvl="1">
              <a:lnSpc>
                <a:spcPts val="3639"/>
              </a:lnSpc>
            </a:pPr>
            <a:r>
              <a:rPr lang="en-GB" sz="4400" dirty="0">
                <a:solidFill>
                  <a:schemeClr val="accent2"/>
                </a:solidFill>
                <a:latin typeface="Handy Casual" panose="020B0604020202020204" charset="0"/>
              </a:rPr>
              <a:t>Smart Factory</a:t>
            </a:r>
            <a:endParaRPr lang="en-US" sz="4400" dirty="0">
              <a:solidFill>
                <a:schemeClr val="accent2"/>
              </a:solidFill>
              <a:latin typeface="Handy Casual" panose="020B0604020202020204" charset="0"/>
              <a:ea typeface="TAN Headline"/>
              <a:cs typeface="TAN Headline"/>
              <a:sym typeface="TAN Headline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73614FE-323B-D9E2-1E48-43A53AF91B33}"/>
              </a:ext>
            </a:extLst>
          </p:cNvPr>
          <p:cNvSpPr txBox="1"/>
          <p:nvPr/>
        </p:nvSpPr>
        <p:spPr>
          <a:xfrm>
            <a:off x="12487642" y="2641292"/>
            <a:ext cx="4277536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GB" sz="4000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Uses AI and robots to </a:t>
            </a:r>
          </a:p>
          <a:p>
            <a:pPr algn="l"/>
            <a:r>
              <a:rPr lang="en-GB" sz="4000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automate production.</a:t>
            </a:r>
          </a:p>
          <a:p>
            <a:pPr algn="l"/>
            <a:r>
              <a:rPr lang="en-GB" sz="4000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Increases efficiency and </a:t>
            </a:r>
          </a:p>
          <a:p>
            <a:pPr algn="l"/>
            <a:r>
              <a:rPr lang="en-GB" sz="4000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production capacity</a:t>
            </a:r>
            <a:r>
              <a:rPr lang="en-US" sz="4000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.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CF56A13-E13A-49B5-06F6-33D4C4BA4EE6}"/>
              </a:ext>
            </a:extLst>
          </p:cNvPr>
          <p:cNvSpPr txBox="1"/>
          <p:nvPr/>
        </p:nvSpPr>
        <p:spPr>
          <a:xfrm rot="-466770">
            <a:off x="1014066" y="2957889"/>
            <a:ext cx="5491493" cy="570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29"/>
              </a:lnSpc>
              <a:spcBef>
                <a:spcPct val="0"/>
              </a:spcBef>
            </a:pPr>
            <a:r>
              <a:rPr lang="en-US" sz="3378" dirty="0">
                <a:solidFill>
                  <a:srgbClr val="000000"/>
                </a:solidFill>
                <a:latin typeface="TAN Headline"/>
                <a:ea typeface="TAN Headline"/>
                <a:cs typeface="TAN Headline"/>
                <a:sym typeface="TAN Headline"/>
              </a:rPr>
              <a:t>Artificial Intelligence 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2EFBB233-FE51-B353-BA05-8ED451258058}"/>
              </a:ext>
            </a:extLst>
          </p:cNvPr>
          <p:cNvSpPr txBox="1"/>
          <p:nvPr/>
        </p:nvSpPr>
        <p:spPr>
          <a:xfrm>
            <a:off x="7380878" y="2218281"/>
            <a:ext cx="4194128" cy="372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35"/>
              </a:lnSpc>
            </a:pPr>
            <a:r>
              <a:rPr lang="en-GB" sz="4400" dirty="0">
                <a:solidFill>
                  <a:schemeClr val="accent2"/>
                </a:solidFill>
                <a:latin typeface="Handy Casual"/>
                <a:ea typeface="Handy Casual"/>
                <a:cs typeface="Handy Casual"/>
                <a:sym typeface="Handy Casual"/>
              </a:rPr>
              <a:t>Better Productivity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7284A341-6CA3-C939-4BF5-DAD938F219E8}"/>
              </a:ext>
            </a:extLst>
          </p:cNvPr>
          <p:cNvSpPr txBox="1"/>
          <p:nvPr/>
        </p:nvSpPr>
        <p:spPr>
          <a:xfrm>
            <a:off x="7152048" y="5509042"/>
            <a:ext cx="4194128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0667" lvl="1">
              <a:lnSpc>
                <a:spcPts val="3639"/>
              </a:lnSpc>
            </a:pPr>
            <a:r>
              <a:rPr lang="en-GB" sz="4400" dirty="0">
                <a:solidFill>
                  <a:schemeClr val="accent2"/>
                </a:solidFill>
                <a:latin typeface="Handy Casual" panose="020B0604020202020204" charset="0"/>
              </a:rPr>
              <a:t>Sustainability</a:t>
            </a:r>
            <a:endParaRPr lang="en-US" sz="4400" dirty="0">
              <a:solidFill>
                <a:schemeClr val="accent2"/>
              </a:solidFill>
              <a:latin typeface="Handy Casual" panose="020B0604020202020204" charset="0"/>
              <a:ea typeface="TAN Headline"/>
              <a:cs typeface="TAN Headline"/>
              <a:sym typeface="TAN Headline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D8982E17-F6DE-EC8C-32FB-CC6425CDA688}"/>
              </a:ext>
            </a:extLst>
          </p:cNvPr>
          <p:cNvSpPr txBox="1"/>
          <p:nvPr/>
        </p:nvSpPr>
        <p:spPr>
          <a:xfrm>
            <a:off x="12192000" y="5519080"/>
            <a:ext cx="4194128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0667" lvl="1" algn="l">
              <a:lnSpc>
                <a:spcPts val="3639"/>
              </a:lnSpc>
            </a:pPr>
            <a:r>
              <a:rPr lang="en-US" sz="4400" dirty="0">
                <a:solidFill>
                  <a:schemeClr val="accent2"/>
                </a:solidFill>
                <a:latin typeface="Handy Casual" panose="020B0604020202020204" charset="0"/>
                <a:ea typeface="TAN Headline"/>
                <a:cs typeface="TAN Headline"/>
                <a:sym typeface="TAN Headline"/>
              </a:rPr>
              <a:t>Industry Leadership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30D1C873-D565-47E2-F81F-9C6733300A2E}"/>
              </a:ext>
            </a:extLst>
          </p:cNvPr>
          <p:cNvSpPr txBox="1"/>
          <p:nvPr/>
        </p:nvSpPr>
        <p:spPr>
          <a:xfrm>
            <a:off x="7292046" y="2660800"/>
            <a:ext cx="4468546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GB" sz="4000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AI handles repetitive tasks.</a:t>
            </a:r>
          </a:p>
          <a:p>
            <a:pPr algn="l"/>
            <a:r>
              <a:rPr lang="en-GB" sz="4000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Workers focus on skilled jobs</a:t>
            </a:r>
            <a:r>
              <a:rPr lang="en-GB" sz="2399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.</a:t>
            </a:r>
            <a:endParaRPr lang="en-US" sz="2399" dirty="0">
              <a:solidFill>
                <a:srgbClr val="000000"/>
              </a:solidFill>
              <a:latin typeface="Handy Casual"/>
              <a:ea typeface="Handy Casual"/>
              <a:cs typeface="Handy Casual"/>
              <a:sym typeface="Handy Casual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65A993C3-0FDC-652A-0F20-4FAEDD54CA7C}"/>
              </a:ext>
            </a:extLst>
          </p:cNvPr>
          <p:cNvSpPr/>
          <p:nvPr/>
        </p:nvSpPr>
        <p:spPr>
          <a:xfrm rot="-1568932">
            <a:off x="9984499" y="8246443"/>
            <a:ext cx="1144336" cy="1640625"/>
          </a:xfrm>
          <a:custGeom>
            <a:avLst/>
            <a:gdLst/>
            <a:ahLst/>
            <a:cxnLst/>
            <a:rect l="l" t="t" r="r" b="b"/>
            <a:pathLst>
              <a:path w="1144336" h="1640625">
                <a:moveTo>
                  <a:pt x="0" y="0"/>
                </a:moveTo>
                <a:lnTo>
                  <a:pt x="1144337" y="0"/>
                </a:lnTo>
                <a:lnTo>
                  <a:pt x="1144337" y="1640626"/>
                </a:lnTo>
                <a:lnTo>
                  <a:pt x="0" y="16406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B56AFB69-CD07-4F0C-D59F-513C51893954}"/>
              </a:ext>
            </a:extLst>
          </p:cNvPr>
          <p:cNvSpPr/>
          <p:nvPr/>
        </p:nvSpPr>
        <p:spPr>
          <a:xfrm rot="5027046">
            <a:off x="16478929" y="348048"/>
            <a:ext cx="1514128" cy="1379233"/>
          </a:xfrm>
          <a:custGeom>
            <a:avLst/>
            <a:gdLst/>
            <a:ahLst/>
            <a:cxnLst/>
            <a:rect l="l" t="t" r="r" b="b"/>
            <a:pathLst>
              <a:path w="1514128" h="1379233">
                <a:moveTo>
                  <a:pt x="0" y="0"/>
                </a:moveTo>
                <a:lnTo>
                  <a:pt x="1514129" y="0"/>
                </a:lnTo>
                <a:lnTo>
                  <a:pt x="1514129" y="1379234"/>
                </a:lnTo>
                <a:lnTo>
                  <a:pt x="0" y="13792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id="{F00E8DB2-4AD0-94AB-F050-E62002AF0F91}"/>
              </a:ext>
            </a:extLst>
          </p:cNvPr>
          <p:cNvSpPr txBox="1"/>
          <p:nvPr/>
        </p:nvSpPr>
        <p:spPr>
          <a:xfrm>
            <a:off x="7435614" y="6057666"/>
            <a:ext cx="4468546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GB" sz="4000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Uses solar panels.</a:t>
            </a:r>
          </a:p>
          <a:p>
            <a:pPr algn="l"/>
            <a:r>
              <a:rPr lang="en-GB" sz="4000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Reduces environmental impact.</a:t>
            </a:r>
            <a:endParaRPr lang="en-US" sz="4000" dirty="0">
              <a:solidFill>
                <a:srgbClr val="000000"/>
              </a:solidFill>
              <a:latin typeface="Handy Casual"/>
              <a:ea typeface="Handy Casual"/>
              <a:cs typeface="Handy Casual"/>
              <a:sym typeface="Handy Casual"/>
            </a:endParaRPr>
          </a:p>
        </p:txBody>
      </p:sp>
      <p:sp>
        <p:nvSpPr>
          <p:cNvPr id="30" name="Rectangle 7">
            <a:extLst>
              <a:ext uri="{FF2B5EF4-FFF2-40B4-BE49-F238E27FC236}">
                <a16:creationId xmlns:a16="http://schemas.microsoft.com/office/drawing/2014/main" id="{59138E09-D09B-21CB-7C90-298C6C20B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64818" y="920234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32" name="TextBox 15">
            <a:extLst>
              <a:ext uri="{FF2B5EF4-FFF2-40B4-BE49-F238E27FC236}">
                <a16:creationId xmlns:a16="http://schemas.microsoft.com/office/drawing/2014/main" id="{1EFD5109-D8F4-C9F6-FBD7-3190DA06DD3A}"/>
              </a:ext>
            </a:extLst>
          </p:cNvPr>
          <p:cNvSpPr txBox="1"/>
          <p:nvPr/>
        </p:nvSpPr>
        <p:spPr>
          <a:xfrm>
            <a:off x="12506693" y="6038799"/>
            <a:ext cx="5171708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GB" sz="4000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Sets an example in using AI among competitors. </a:t>
            </a:r>
          </a:p>
          <a:p>
            <a:pPr algn="l"/>
            <a:r>
              <a:rPr lang="en-GB" sz="4000" dirty="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Shows the value of technology for modern businesses.</a:t>
            </a:r>
            <a:endParaRPr lang="en-US" sz="4000" dirty="0">
              <a:solidFill>
                <a:srgbClr val="000000"/>
              </a:solidFill>
              <a:latin typeface="Handy Casual"/>
              <a:ea typeface="Handy Casual"/>
              <a:cs typeface="Handy Casual"/>
              <a:sym typeface="Handy Casual"/>
            </a:endParaRPr>
          </a:p>
        </p:txBody>
      </p:sp>
    </p:spTree>
    <p:extLst>
      <p:ext uri="{BB962C8B-B14F-4D97-AF65-F5344CB8AC3E}">
        <p14:creationId xmlns:p14="http://schemas.microsoft.com/office/powerpoint/2010/main" val="1651925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1">
            <a:extLst>
              <a:ext uri="{FF2B5EF4-FFF2-40B4-BE49-F238E27FC236}">
                <a16:creationId xmlns:a16="http://schemas.microsoft.com/office/drawing/2014/main" id="{7C5C584D-FEED-93CC-001E-154C9E06FFE6}"/>
              </a:ext>
            </a:extLst>
          </p:cNvPr>
          <p:cNvSpPr txBox="1"/>
          <p:nvPr/>
        </p:nvSpPr>
        <p:spPr>
          <a:xfrm>
            <a:off x="-152400" y="297736"/>
            <a:ext cx="5491493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8"/>
              </a:lnSpc>
              <a:spcBef>
                <a:spcPct val="0"/>
              </a:spcBef>
            </a:pPr>
            <a:r>
              <a:rPr lang="en-US" sz="4000" spc="96" dirty="0">
                <a:solidFill>
                  <a:srgbClr val="000000"/>
                </a:solidFill>
                <a:latin typeface="Handy Casual" panose="020B0604020202020204" charset="0"/>
                <a:ea typeface="TAN Headline"/>
                <a:cs typeface="TAN Headline"/>
                <a:sym typeface="TAN Headline"/>
              </a:rPr>
              <a:t>Blockchain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071AB2-3109-A18B-69C0-9D5FFEEFB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372" y="1409700"/>
            <a:ext cx="16345255" cy="85986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0CF327F-3FC9-0862-D79B-01AFD15DB8BE}"/>
              </a:ext>
            </a:extLst>
          </p:cNvPr>
          <p:cNvSpPr txBox="1"/>
          <p:nvPr/>
        </p:nvSpPr>
        <p:spPr>
          <a:xfrm>
            <a:off x="1524000" y="631161"/>
            <a:ext cx="164592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>
                <a:latin typeface="Handy Casual" panose="020B0604020202020204" charset="0"/>
              </a:rPr>
              <a:t>Blockchain is like a </a:t>
            </a:r>
            <a:r>
              <a:rPr lang="en-GB" sz="4000" b="1" dirty="0">
                <a:latin typeface="Handy Casual" panose="020B0604020202020204" charset="0"/>
              </a:rPr>
              <a:t>shared notebook</a:t>
            </a:r>
            <a:r>
              <a:rPr lang="en-GB" sz="4000" dirty="0">
                <a:latin typeface="Handy Casual" panose="020B0604020202020204" charset="0"/>
              </a:rPr>
              <a:t> that everyone can see and write in, but no one can erase or change past entries — making it a trusted record of information.</a:t>
            </a:r>
          </a:p>
        </p:txBody>
      </p:sp>
    </p:spTree>
    <p:extLst>
      <p:ext uri="{BB962C8B-B14F-4D97-AF65-F5344CB8AC3E}">
        <p14:creationId xmlns:p14="http://schemas.microsoft.com/office/powerpoint/2010/main" val="2568637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BC36A7CA82AC4CAFC991F8A3E698E6" ma:contentTypeVersion="10" ma:contentTypeDescription="Create a new document." ma:contentTypeScope="" ma:versionID="c59695a16e47697c57b09d43cfc68192">
  <xsd:schema xmlns:xsd="http://www.w3.org/2001/XMLSchema" xmlns:xs="http://www.w3.org/2001/XMLSchema" xmlns:p="http://schemas.microsoft.com/office/2006/metadata/properties" xmlns:ns3="a5bdf2a4-8872-40c3-885b-ed4f6e2e37e3" targetNamespace="http://schemas.microsoft.com/office/2006/metadata/properties" ma:root="true" ma:fieldsID="bbf3789cff49b2f67557ff458a13f022" ns3:_="">
    <xsd:import namespace="a5bdf2a4-8872-40c3-885b-ed4f6e2e37e3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df2a4-8872-40c3-885b-ed4f6e2e37e3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1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5bdf2a4-8872-40c3-885b-ed4f6e2e37e3" xsi:nil="true"/>
  </documentManagement>
</p:properties>
</file>

<file path=customXml/itemProps1.xml><?xml version="1.0" encoding="utf-8"?>
<ds:datastoreItem xmlns:ds="http://schemas.openxmlformats.org/officeDocument/2006/customXml" ds:itemID="{B3504BE2-5F63-45E2-99B5-48BEE54185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5bdf2a4-8872-40c3-885b-ed4f6e2e37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D99F013-0EA2-44E2-BC1B-4101305683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0924FA2-BCB7-4496-94BA-A5EBAB900E8B}">
  <ds:schemaRefs>
    <ds:schemaRef ds:uri="http://schemas.microsoft.com/office/2006/metadata/properties"/>
    <ds:schemaRef ds:uri="http://schemas.microsoft.com/office/infopath/2007/PartnerControls"/>
    <ds:schemaRef ds:uri="a5bdf2a4-8872-40c3-885b-ed4f6e2e37e3"/>
  </ds:schemaRefs>
</ds:datastoreItem>
</file>

<file path=docMetadata/LabelInfo.xml><?xml version="1.0" encoding="utf-8"?>
<clbl:labelList xmlns:clbl="http://schemas.microsoft.com/office/2020/mipLabelMetadata">
  <clbl:label id="{47855545-00bb-4800-a65f-e79104ec0fc4}" enabled="0" method="" siteId="{47855545-00bb-4800-a65f-e79104ec0fc4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1126</Words>
  <Application>Microsoft Office PowerPoint</Application>
  <PresentationFormat>Custom</PresentationFormat>
  <Paragraphs>189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Handy Casual</vt:lpstr>
      <vt:lpstr>TAN Headline</vt:lpstr>
      <vt:lpstr>Calibri</vt:lpstr>
      <vt:lpstr>Pompiere</vt:lpstr>
      <vt:lpstr>Aptos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Yellow Playful Doodle Digital Brainstorm Presentation</dc:title>
  <dc:creator>rabab ali</dc:creator>
  <cp:lastModifiedBy>Rabab Abumalloh</cp:lastModifiedBy>
  <cp:revision>11</cp:revision>
  <dcterms:created xsi:type="dcterms:W3CDTF">2006-08-16T00:00:00Z</dcterms:created>
  <dcterms:modified xsi:type="dcterms:W3CDTF">2026-01-18T17:12:42Z</dcterms:modified>
  <dc:identifier>DAG06NnecCY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0x0101000DBC36A7CA82AC4CAFC991F8A3E698E6</vt:lpwstr>
  </property>
</Properties>
</file>